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Arial Black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i8ZUXrl90lxgSR3qF8v6z5gwc1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9EF343-3869-4D2E-A9F8-0EE1E7468E6D}">
  <a:tblStyle styleId="{879EF343-3869-4D2E-A9F8-0EE1E7468E6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CF2FB"/>
          </a:solidFill>
        </a:fill>
      </a:tcStyle>
    </a:wholeTbl>
    <a:band1H>
      <a:tcTxStyle/>
      <a:tcStyle>
        <a:fill>
          <a:solidFill>
            <a:srgbClr val="D7E5F6"/>
          </a:solidFill>
        </a:fill>
      </a:tcStyle>
    </a:band1H>
    <a:band2H>
      <a:tcTxStyle/>
    </a:band2H>
    <a:band1V>
      <a:tcTxStyle/>
      <a:tcStyle>
        <a:fill>
          <a:solidFill>
            <a:srgbClr val="D7E5F6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ArialBlack-regular.fntdata"/><Relationship Id="rId14" Type="http://schemas.openxmlformats.org/officeDocument/2006/relationships/slide" Target="slides/slide9.xml"/><Relationship Id="rId1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a9d183aa5f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3a9d183aa5f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a9d183aa5f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3a9d183aa5f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a9d183aa5f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3a9d183aa5f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hyperlink" Target="http://www.giz.de/ukraine" TargetMode="External"/><Relationship Id="rId5" Type="http://schemas.openxmlformats.org/officeDocument/2006/relationships/hyperlink" Target="http://www.linkedin.com/company/giz-ukraine" TargetMode="External"/><Relationship Id="rId6" Type="http://schemas.openxmlformats.org/officeDocument/2006/relationships/image" Target="../media/image2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GIZ Ukraine" showMasterSp="0">
  <p:cSld name="Title - GIZ Ukrain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9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2858" y="453343"/>
            <a:ext cx="1656000" cy="165023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9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MLG Cluster" showMasterSp="0">
  <p:cSld name="Title - MLG Clust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8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2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subtitle">
  <p:cSld name="Title and content - sub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141" name="Google Shape;141;p19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- no subtitle">
  <p:cSld name="1_Title and content - no subtitl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533405" y="365126"/>
            <a:ext cx="7340595" cy="9063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Blue">
  <p:cSld name="Title and Content - Blu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/>
          <p:nvPr/>
        </p:nvSpPr>
        <p:spPr>
          <a:xfrm>
            <a:off x="0" y="1265103"/>
            <a:ext cx="12191999" cy="4976209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1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1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1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157" name="Google Shape;157;p21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two columns - subtitle">
  <p:cSld name="Title and Content - two columns - subtitl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533404" y="1703388"/>
            <a:ext cx="554400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165" name="Google Shape;165;p22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3" type="body"/>
          </p:nvPr>
        </p:nvSpPr>
        <p:spPr>
          <a:xfrm>
            <a:off x="6375400" y="1703388"/>
            <a:ext cx="554355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two columns - no subtitle">
  <p:cSld name="Title and Content - two columns - no subtitl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533405" y="365126"/>
            <a:ext cx="7340595" cy="9063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533404" y="1703388"/>
            <a:ext cx="554400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174" name="Google Shape;174;p23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>
            <p:ph idx="2" type="body"/>
          </p:nvPr>
        </p:nvSpPr>
        <p:spPr>
          <a:xfrm>
            <a:off x="6375400" y="1703388"/>
            <a:ext cx="554355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two columns - Blue">
  <p:cSld name="Title and Content - two columns - Blu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/>
          <p:nvPr/>
        </p:nvSpPr>
        <p:spPr>
          <a:xfrm>
            <a:off x="0" y="1265103"/>
            <a:ext cx="12191999" cy="4976209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533404" y="1703388"/>
            <a:ext cx="554400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2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183" name="Google Shape;183;p24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24"/>
          <p:cNvSpPr txBox="1"/>
          <p:nvPr>
            <p:ph idx="3" type="body"/>
          </p:nvPr>
        </p:nvSpPr>
        <p:spPr>
          <a:xfrm>
            <a:off x="6375400" y="1703388"/>
            <a:ext cx="5543550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" showMasterSp="0">
  <p:cSld name="Chapter title 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/>
          <p:nvPr/>
        </p:nvSpPr>
        <p:spPr>
          <a:xfrm>
            <a:off x="-4300" y="3154430"/>
            <a:ext cx="12200599" cy="3092383"/>
          </a:xfrm>
          <a:prstGeom prst="wave">
            <a:avLst>
              <a:gd fmla="val 12500" name="adj1"/>
              <a:gd fmla="val 0" name="adj2"/>
            </a:avLst>
          </a:prstGeom>
          <a:solidFill>
            <a:srgbClr val="0061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2">
            <a:alphaModFix/>
          </a:blip>
          <a:srcRect b="7274" l="8373" r="0" t="7013"/>
          <a:stretch/>
        </p:blipFill>
        <p:spPr>
          <a:xfrm>
            <a:off x="-1" y="1"/>
            <a:ext cx="64677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-6579" y="0"/>
            <a:ext cx="12191999" cy="6246814"/>
          </a:xfrm>
          <a:prstGeom prst="rect">
            <a:avLst/>
          </a:prstGeom>
          <a:solidFill>
            <a:srgbClr val="E5F0FA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/>
          <p:nvPr>
            <p:ph idx="2" type="pic"/>
          </p:nvPr>
        </p:nvSpPr>
        <p:spPr>
          <a:xfrm>
            <a:off x="-13157" y="-260441"/>
            <a:ext cx="12205157" cy="6205213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25"/>
          <p:cNvSpPr/>
          <p:nvPr/>
        </p:nvSpPr>
        <p:spPr>
          <a:xfrm>
            <a:off x="-8599" y="2469624"/>
            <a:ext cx="8396695" cy="2649730"/>
          </a:xfrm>
          <a:custGeom>
            <a:rect b="b" l="l" r="r" t="t"/>
            <a:pathLst>
              <a:path extrusionOk="0" h="2649730" w="8396695">
                <a:moveTo>
                  <a:pt x="11099" y="576950"/>
                </a:moveTo>
                <a:cubicBezTo>
                  <a:pt x="11099" y="358440"/>
                  <a:pt x="6932" y="0"/>
                  <a:pt x="12607" y="0"/>
                </a:cubicBezTo>
                <a:lnTo>
                  <a:pt x="8001048" y="0"/>
                </a:lnTo>
                <a:cubicBezTo>
                  <a:pt x="8219558" y="0"/>
                  <a:pt x="8396695" y="177137"/>
                  <a:pt x="8396695" y="395647"/>
                </a:cubicBezTo>
                <a:lnTo>
                  <a:pt x="8396695" y="2261966"/>
                </a:lnTo>
                <a:cubicBezTo>
                  <a:pt x="8396695" y="2480476"/>
                  <a:pt x="8219558" y="2649730"/>
                  <a:pt x="8001048" y="2649730"/>
                </a:cubicBezTo>
                <a:lnTo>
                  <a:pt x="4725" y="2633965"/>
                </a:lnTo>
                <a:cubicBezTo>
                  <a:pt x="-8833" y="2633965"/>
                  <a:pt x="11099" y="2102103"/>
                  <a:pt x="11099" y="1883593"/>
                </a:cubicBezTo>
                <a:cubicBezTo>
                  <a:pt x="13726" y="1442790"/>
                  <a:pt x="8472" y="1017753"/>
                  <a:pt x="11099" y="5769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715535" y="2950655"/>
            <a:ext cx="7157226" cy="4302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b="1" i="0" sz="2200">
                <a:solidFill>
                  <a:srgbClr val="006CD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25"/>
          <p:cNvSpPr txBox="1"/>
          <p:nvPr>
            <p:ph idx="3" type="body"/>
          </p:nvPr>
        </p:nvSpPr>
        <p:spPr>
          <a:xfrm>
            <a:off x="715535" y="3422962"/>
            <a:ext cx="7146471" cy="151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94" name="Google Shape;194;p25"/>
          <p:cNvGrpSpPr/>
          <p:nvPr/>
        </p:nvGrpSpPr>
        <p:grpSpPr>
          <a:xfrm>
            <a:off x="11122192" y="6244650"/>
            <a:ext cx="849312" cy="416165"/>
            <a:chOff x="11122192" y="6244650"/>
            <a:chExt cx="849312" cy="416165"/>
          </a:xfrm>
        </p:grpSpPr>
        <p:pic>
          <p:nvPicPr>
            <p:cNvPr id="195" name="Google Shape;195;p25"/>
            <p:cNvPicPr preferRelativeResize="0"/>
            <p:nvPr/>
          </p:nvPicPr>
          <p:blipFill rotWithShape="1">
            <a:blip r:embed="rId3">
              <a:alphaModFix/>
            </a:blip>
            <a:srcRect b="0" l="0" r="64013" t="0"/>
            <a:stretch/>
          </p:blipFill>
          <p:spPr>
            <a:xfrm>
              <a:off x="11646545" y="6423190"/>
              <a:ext cx="309835" cy="237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5"/>
            <p:cNvSpPr/>
            <p:nvPr/>
          </p:nvSpPr>
          <p:spPr>
            <a:xfrm>
              <a:off x="11122192" y="6244650"/>
              <a:ext cx="849312" cy="51896"/>
            </a:xfrm>
            <a:prstGeom prst="rect">
              <a:avLst/>
            </a:prstGeom>
            <a:solidFill>
              <a:srgbClr val="C80F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" showMasterSp="0">
  <p:cSld name="Chapter titl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/>
          <p:nvPr/>
        </p:nvSpPr>
        <p:spPr>
          <a:xfrm>
            <a:off x="1" y="0"/>
            <a:ext cx="12191999" cy="6246814"/>
          </a:xfrm>
          <a:prstGeom prst="rect">
            <a:avLst/>
          </a:prstGeom>
          <a:solidFill>
            <a:srgbClr val="E5F0FA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6"/>
          <p:cNvSpPr/>
          <p:nvPr/>
        </p:nvSpPr>
        <p:spPr>
          <a:xfrm flipH="1">
            <a:off x="-8599" y="3154430"/>
            <a:ext cx="12200599" cy="3092383"/>
          </a:xfrm>
          <a:prstGeom prst="wave">
            <a:avLst>
              <a:gd fmla="val 12500" name="adj1"/>
              <a:gd fmla="val 0" name="adj2"/>
            </a:avLst>
          </a:prstGeom>
          <a:solidFill>
            <a:srgbClr val="0061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6"/>
          <p:cNvPicPr preferRelativeResize="0"/>
          <p:nvPr/>
        </p:nvPicPr>
        <p:blipFill rotWithShape="1">
          <a:blip r:embed="rId2">
            <a:alphaModFix/>
          </a:blip>
          <a:srcRect b="7274" l="8373" r="0" t="7013"/>
          <a:stretch/>
        </p:blipFill>
        <p:spPr>
          <a:xfrm>
            <a:off x="-1" y="1"/>
            <a:ext cx="64677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/>
          <p:nvPr>
            <p:ph idx="2" type="pic"/>
          </p:nvPr>
        </p:nvSpPr>
        <p:spPr>
          <a:xfrm flipH="1">
            <a:off x="-22527" y="-260439"/>
            <a:ext cx="12214526" cy="6190458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26"/>
          <p:cNvSpPr/>
          <p:nvPr/>
        </p:nvSpPr>
        <p:spPr>
          <a:xfrm>
            <a:off x="-8599" y="2469624"/>
            <a:ext cx="8396695" cy="2649730"/>
          </a:xfrm>
          <a:custGeom>
            <a:rect b="b" l="l" r="r" t="t"/>
            <a:pathLst>
              <a:path extrusionOk="0" h="2649730" w="8396695">
                <a:moveTo>
                  <a:pt x="11099" y="576950"/>
                </a:moveTo>
                <a:cubicBezTo>
                  <a:pt x="11099" y="358440"/>
                  <a:pt x="6932" y="0"/>
                  <a:pt x="12607" y="0"/>
                </a:cubicBezTo>
                <a:lnTo>
                  <a:pt x="8001048" y="0"/>
                </a:lnTo>
                <a:cubicBezTo>
                  <a:pt x="8219558" y="0"/>
                  <a:pt x="8396695" y="177137"/>
                  <a:pt x="8396695" y="395647"/>
                </a:cubicBezTo>
                <a:lnTo>
                  <a:pt x="8396695" y="2261966"/>
                </a:lnTo>
                <a:cubicBezTo>
                  <a:pt x="8396695" y="2480476"/>
                  <a:pt x="8219558" y="2649730"/>
                  <a:pt x="8001048" y="2649730"/>
                </a:cubicBezTo>
                <a:lnTo>
                  <a:pt x="4725" y="2633965"/>
                </a:lnTo>
                <a:cubicBezTo>
                  <a:pt x="-8833" y="2633965"/>
                  <a:pt x="11099" y="2102103"/>
                  <a:pt x="11099" y="1883593"/>
                </a:cubicBezTo>
                <a:cubicBezTo>
                  <a:pt x="13726" y="1442790"/>
                  <a:pt x="8472" y="1017753"/>
                  <a:pt x="11099" y="5769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6"/>
          <p:cNvSpPr txBox="1"/>
          <p:nvPr>
            <p:ph idx="1" type="body"/>
          </p:nvPr>
        </p:nvSpPr>
        <p:spPr>
          <a:xfrm>
            <a:off x="715535" y="2950655"/>
            <a:ext cx="7157226" cy="4302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b="1" i="0" sz="22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26"/>
          <p:cNvSpPr txBox="1"/>
          <p:nvPr>
            <p:ph idx="3" type="body"/>
          </p:nvPr>
        </p:nvSpPr>
        <p:spPr>
          <a:xfrm>
            <a:off x="715535" y="3422962"/>
            <a:ext cx="7146471" cy="151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05" name="Google Shape;205;p26"/>
          <p:cNvGrpSpPr/>
          <p:nvPr/>
        </p:nvGrpSpPr>
        <p:grpSpPr>
          <a:xfrm>
            <a:off x="11122192" y="6244650"/>
            <a:ext cx="849312" cy="416165"/>
            <a:chOff x="11122192" y="6244650"/>
            <a:chExt cx="849312" cy="416165"/>
          </a:xfrm>
        </p:grpSpPr>
        <p:pic>
          <p:nvPicPr>
            <p:cNvPr id="206" name="Google Shape;206;p26"/>
            <p:cNvPicPr preferRelativeResize="0"/>
            <p:nvPr/>
          </p:nvPicPr>
          <p:blipFill rotWithShape="1">
            <a:blip r:embed="rId3">
              <a:alphaModFix/>
            </a:blip>
            <a:srcRect b="0" l="0" r="64013" t="0"/>
            <a:stretch/>
          </p:blipFill>
          <p:spPr>
            <a:xfrm>
              <a:off x="11646545" y="6423190"/>
              <a:ext cx="309835" cy="237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26"/>
            <p:cNvSpPr/>
            <p:nvPr/>
          </p:nvSpPr>
          <p:spPr>
            <a:xfrm>
              <a:off x="11122192" y="6244650"/>
              <a:ext cx="849312" cy="51896"/>
            </a:xfrm>
            <a:prstGeom prst="rect">
              <a:avLst/>
            </a:prstGeom>
            <a:solidFill>
              <a:srgbClr val="C80F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- four items">
  <p:cSld name="List - four items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533405" y="1703991"/>
            <a:ext cx="10627941" cy="32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27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7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7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214" name="Google Shape;214;p27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27"/>
          <p:cNvSpPr/>
          <p:nvPr/>
        </p:nvSpPr>
        <p:spPr>
          <a:xfrm>
            <a:off x="1264215" y="2237840"/>
            <a:ext cx="10127278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5" y="2188093"/>
            <a:ext cx="1218987" cy="74901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idx="3" type="body"/>
          </p:nvPr>
        </p:nvSpPr>
        <p:spPr>
          <a:xfrm>
            <a:off x="2182086" y="2345522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27"/>
          <p:cNvSpPr txBox="1"/>
          <p:nvPr>
            <p:ph idx="4" type="body"/>
          </p:nvPr>
        </p:nvSpPr>
        <p:spPr>
          <a:xfrm>
            <a:off x="2182086" y="2566238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27"/>
          <p:cNvSpPr/>
          <p:nvPr>
            <p:ph idx="5" type="pic"/>
          </p:nvPr>
        </p:nvSpPr>
        <p:spPr>
          <a:xfrm>
            <a:off x="622681" y="2281305"/>
            <a:ext cx="565150" cy="566737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27"/>
          <p:cNvSpPr/>
          <p:nvPr/>
        </p:nvSpPr>
        <p:spPr>
          <a:xfrm>
            <a:off x="1272677" y="3194575"/>
            <a:ext cx="10127278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867" y="3144828"/>
            <a:ext cx="1218987" cy="749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 txBox="1"/>
          <p:nvPr>
            <p:ph idx="6" type="body"/>
          </p:nvPr>
        </p:nvSpPr>
        <p:spPr>
          <a:xfrm>
            <a:off x="2190548" y="3302257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27"/>
          <p:cNvSpPr txBox="1"/>
          <p:nvPr>
            <p:ph idx="7" type="body"/>
          </p:nvPr>
        </p:nvSpPr>
        <p:spPr>
          <a:xfrm>
            <a:off x="2190548" y="3522973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27"/>
          <p:cNvSpPr/>
          <p:nvPr>
            <p:ph idx="8" type="pic"/>
          </p:nvPr>
        </p:nvSpPr>
        <p:spPr>
          <a:xfrm>
            <a:off x="631143" y="3238040"/>
            <a:ext cx="565150" cy="566737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27"/>
          <p:cNvSpPr/>
          <p:nvPr/>
        </p:nvSpPr>
        <p:spPr>
          <a:xfrm>
            <a:off x="1272677" y="4159774"/>
            <a:ext cx="10127278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867" y="4110027"/>
            <a:ext cx="1218987" cy="749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>
            <p:ph idx="9" type="body"/>
          </p:nvPr>
        </p:nvSpPr>
        <p:spPr>
          <a:xfrm>
            <a:off x="2190548" y="4267456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27"/>
          <p:cNvSpPr txBox="1"/>
          <p:nvPr>
            <p:ph idx="13" type="body"/>
          </p:nvPr>
        </p:nvSpPr>
        <p:spPr>
          <a:xfrm>
            <a:off x="2190548" y="4496881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27"/>
          <p:cNvSpPr/>
          <p:nvPr>
            <p:ph idx="14" type="pic"/>
          </p:nvPr>
        </p:nvSpPr>
        <p:spPr>
          <a:xfrm>
            <a:off x="631143" y="4203239"/>
            <a:ext cx="565150" cy="566737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27"/>
          <p:cNvSpPr/>
          <p:nvPr/>
        </p:nvSpPr>
        <p:spPr>
          <a:xfrm>
            <a:off x="1272677" y="5124974"/>
            <a:ext cx="10127278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867" y="5075227"/>
            <a:ext cx="1218987" cy="74901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/>
          <p:nvPr>
            <p:ph idx="15" type="body"/>
          </p:nvPr>
        </p:nvSpPr>
        <p:spPr>
          <a:xfrm>
            <a:off x="2190548" y="5232656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27"/>
          <p:cNvSpPr txBox="1"/>
          <p:nvPr>
            <p:ph idx="16" type="body"/>
          </p:nvPr>
        </p:nvSpPr>
        <p:spPr>
          <a:xfrm>
            <a:off x="2190548" y="5470790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27"/>
          <p:cNvSpPr/>
          <p:nvPr>
            <p:ph idx="17" type="pic"/>
          </p:nvPr>
        </p:nvSpPr>
        <p:spPr>
          <a:xfrm>
            <a:off x="631143" y="5168439"/>
            <a:ext cx="565150" cy="5667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pact and photo">
  <p:cSld name="Impact and phot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10"/>
          <p:cNvSpPr/>
          <p:nvPr/>
        </p:nvSpPr>
        <p:spPr>
          <a:xfrm>
            <a:off x="1" y="1"/>
            <a:ext cx="12192000" cy="6242980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0"/>
          <p:cNvPicPr preferRelativeResize="0"/>
          <p:nvPr/>
        </p:nvPicPr>
        <p:blipFill rotWithShape="1">
          <a:blip r:embed="rId2">
            <a:alphaModFix amt="38000"/>
          </a:blip>
          <a:srcRect b="0" l="43874" r="0" t="48255"/>
          <a:stretch/>
        </p:blipFill>
        <p:spPr>
          <a:xfrm>
            <a:off x="0" y="-1"/>
            <a:ext cx="6455968" cy="355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0"/>
          <p:cNvPicPr preferRelativeResize="0"/>
          <p:nvPr/>
        </p:nvPicPr>
        <p:blipFill rotWithShape="1">
          <a:blip r:embed="rId3">
            <a:alphaModFix amt="38000"/>
          </a:blip>
          <a:srcRect b="0" l="0" r="90581" t="13626"/>
          <a:stretch/>
        </p:blipFill>
        <p:spPr>
          <a:xfrm>
            <a:off x="11108563" y="-2"/>
            <a:ext cx="1083437" cy="593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6" y="2455816"/>
            <a:ext cx="5858685" cy="299894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0"/>
          <p:cNvSpPr/>
          <p:nvPr>
            <p:ph idx="2" type="pic"/>
          </p:nvPr>
        </p:nvSpPr>
        <p:spPr>
          <a:xfrm>
            <a:off x="4865688" y="0"/>
            <a:ext cx="7326312" cy="4750248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1001406" y="1681216"/>
            <a:ext cx="3571875" cy="67150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b="1" sz="28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1001713" y="2734491"/>
            <a:ext cx="4929187" cy="2442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Char char="o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−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- five items">
  <p:cSld name="List - five items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241" name="Google Shape;241;p28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/>
          <p:cNvSpPr txBox="1"/>
          <p:nvPr>
            <p:ph idx="1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28"/>
          <p:cNvSpPr/>
          <p:nvPr/>
        </p:nvSpPr>
        <p:spPr>
          <a:xfrm>
            <a:off x="1264215" y="2659527"/>
            <a:ext cx="10127278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5" y="2609780"/>
            <a:ext cx="1218987" cy="74901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8"/>
          <p:cNvSpPr/>
          <p:nvPr>
            <p:ph idx="2" type="pic"/>
          </p:nvPr>
        </p:nvSpPr>
        <p:spPr>
          <a:xfrm>
            <a:off x="622681" y="2702992"/>
            <a:ext cx="565150" cy="566737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28"/>
          <p:cNvSpPr/>
          <p:nvPr/>
        </p:nvSpPr>
        <p:spPr>
          <a:xfrm>
            <a:off x="1272677" y="3616262"/>
            <a:ext cx="10127278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867" y="3566515"/>
            <a:ext cx="1218987" cy="74901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/>
          <p:nvPr>
            <p:ph idx="3" type="pic"/>
          </p:nvPr>
        </p:nvSpPr>
        <p:spPr>
          <a:xfrm>
            <a:off x="631143" y="3659727"/>
            <a:ext cx="565150" cy="566737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28"/>
          <p:cNvSpPr/>
          <p:nvPr/>
        </p:nvSpPr>
        <p:spPr>
          <a:xfrm>
            <a:off x="1272677" y="4581461"/>
            <a:ext cx="10127278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867" y="4531714"/>
            <a:ext cx="1218987" cy="74901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/>
          <p:nvPr>
            <p:ph idx="4" type="pic"/>
          </p:nvPr>
        </p:nvSpPr>
        <p:spPr>
          <a:xfrm>
            <a:off x="631143" y="4624926"/>
            <a:ext cx="565150" cy="566737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28"/>
          <p:cNvSpPr/>
          <p:nvPr/>
        </p:nvSpPr>
        <p:spPr>
          <a:xfrm>
            <a:off x="1272677" y="5546661"/>
            <a:ext cx="10127278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867" y="5496914"/>
            <a:ext cx="1218987" cy="74901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8"/>
          <p:cNvSpPr/>
          <p:nvPr>
            <p:ph idx="5" type="pic"/>
          </p:nvPr>
        </p:nvSpPr>
        <p:spPr>
          <a:xfrm>
            <a:off x="631143" y="5590126"/>
            <a:ext cx="565150" cy="566737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28"/>
          <p:cNvSpPr/>
          <p:nvPr/>
        </p:nvSpPr>
        <p:spPr>
          <a:xfrm>
            <a:off x="1264215" y="1685861"/>
            <a:ext cx="10127278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5" y="1636114"/>
            <a:ext cx="1218987" cy="74901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8"/>
          <p:cNvSpPr/>
          <p:nvPr>
            <p:ph idx="6" type="pic"/>
          </p:nvPr>
        </p:nvSpPr>
        <p:spPr>
          <a:xfrm>
            <a:off x="622681" y="1729326"/>
            <a:ext cx="565150" cy="566737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28"/>
          <p:cNvSpPr txBox="1"/>
          <p:nvPr>
            <p:ph idx="7" type="body"/>
          </p:nvPr>
        </p:nvSpPr>
        <p:spPr>
          <a:xfrm>
            <a:off x="2199010" y="2761525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28"/>
          <p:cNvSpPr txBox="1"/>
          <p:nvPr>
            <p:ph idx="8" type="body"/>
          </p:nvPr>
        </p:nvSpPr>
        <p:spPr>
          <a:xfrm>
            <a:off x="2199010" y="2990950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28"/>
          <p:cNvSpPr txBox="1"/>
          <p:nvPr>
            <p:ph idx="9" type="body"/>
          </p:nvPr>
        </p:nvSpPr>
        <p:spPr>
          <a:xfrm>
            <a:off x="2199010" y="3726724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28"/>
          <p:cNvSpPr txBox="1"/>
          <p:nvPr>
            <p:ph idx="13" type="body"/>
          </p:nvPr>
        </p:nvSpPr>
        <p:spPr>
          <a:xfrm>
            <a:off x="2199010" y="3956149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28"/>
          <p:cNvSpPr txBox="1"/>
          <p:nvPr>
            <p:ph idx="14" type="body"/>
          </p:nvPr>
        </p:nvSpPr>
        <p:spPr>
          <a:xfrm>
            <a:off x="2199010" y="4691924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28"/>
          <p:cNvSpPr txBox="1"/>
          <p:nvPr>
            <p:ph idx="15" type="body"/>
          </p:nvPr>
        </p:nvSpPr>
        <p:spPr>
          <a:xfrm>
            <a:off x="2199010" y="4921349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28"/>
          <p:cNvSpPr txBox="1"/>
          <p:nvPr>
            <p:ph idx="16" type="body"/>
          </p:nvPr>
        </p:nvSpPr>
        <p:spPr>
          <a:xfrm>
            <a:off x="2199010" y="5659148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28"/>
          <p:cNvSpPr txBox="1"/>
          <p:nvPr>
            <p:ph idx="17" type="body"/>
          </p:nvPr>
        </p:nvSpPr>
        <p:spPr>
          <a:xfrm>
            <a:off x="2199010" y="5897282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28"/>
          <p:cNvSpPr txBox="1"/>
          <p:nvPr>
            <p:ph idx="18" type="body"/>
          </p:nvPr>
        </p:nvSpPr>
        <p:spPr>
          <a:xfrm>
            <a:off x="2199010" y="1800213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28"/>
          <p:cNvSpPr txBox="1"/>
          <p:nvPr>
            <p:ph idx="19" type="body"/>
          </p:nvPr>
        </p:nvSpPr>
        <p:spPr>
          <a:xfrm>
            <a:off x="2199010" y="2020929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- six items">
  <p:cSld name="List - six items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9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29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9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273" name="Google Shape;273;p29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9"/>
          <p:cNvSpPr txBox="1"/>
          <p:nvPr>
            <p:ph idx="1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29"/>
          <p:cNvSpPr/>
          <p:nvPr/>
        </p:nvSpPr>
        <p:spPr>
          <a:xfrm>
            <a:off x="1145843" y="1504803"/>
            <a:ext cx="10243855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5" y="1507941"/>
            <a:ext cx="1054366" cy="64786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9"/>
          <p:cNvSpPr txBox="1"/>
          <p:nvPr>
            <p:ph idx="2" type="body"/>
          </p:nvPr>
        </p:nvSpPr>
        <p:spPr>
          <a:xfrm>
            <a:off x="1763079" y="1540030"/>
            <a:ext cx="9388010" cy="566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29"/>
          <p:cNvSpPr/>
          <p:nvPr>
            <p:ph idx="3" type="pic"/>
          </p:nvPr>
        </p:nvSpPr>
        <p:spPr>
          <a:xfrm>
            <a:off x="607935" y="1569658"/>
            <a:ext cx="504000" cy="504000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29"/>
          <p:cNvSpPr/>
          <p:nvPr/>
        </p:nvSpPr>
        <p:spPr>
          <a:xfrm>
            <a:off x="1145843" y="2305090"/>
            <a:ext cx="10243856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9"/>
          <p:cNvSpPr txBox="1"/>
          <p:nvPr>
            <p:ph idx="4" type="body"/>
          </p:nvPr>
        </p:nvSpPr>
        <p:spPr>
          <a:xfrm>
            <a:off x="1763079" y="2348555"/>
            <a:ext cx="9388010" cy="566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1" name="Google Shape;28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5" y="2308228"/>
            <a:ext cx="1054366" cy="64786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9"/>
          <p:cNvSpPr/>
          <p:nvPr>
            <p:ph idx="5" type="pic"/>
          </p:nvPr>
        </p:nvSpPr>
        <p:spPr>
          <a:xfrm>
            <a:off x="607935" y="2379384"/>
            <a:ext cx="504000" cy="5040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29"/>
          <p:cNvSpPr/>
          <p:nvPr/>
        </p:nvSpPr>
        <p:spPr>
          <a:xfrm>
            <a:off x="1145841" y="3093488"/>
            <a:ext cx="10243857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5" y="3096626"/>
            <a:ext cx="1054366" cy="64786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 txBox="1"/>
          <p:nvPr>
            <p:ph idx="6" type="body"/>
          </p:nvPr>
        </p:nvSpPr>
        <p:spPr>
          <a:xfrm>
            <a:off x="1763079" y="3136953"/>
            <a:ext cx="9388010" cy="566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29"/>
          <p:cNvSpPr/>
          <p:nvPr>
            <p:ph idx="7" type="pic"/>
          </p:nvPr>
        </p:nvSpPr>
        <p:spPr>
          <a:xfrm>
            <a:off x="607935" y="3161077"/>
            <a:ext cx="504000" cy="5040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29"/>
          <p:cNvSpPr/>
          <p:nvPr/>
        </p:nvSpPr>
        <p:spPr>
          <a:xfrm>
            <a:off x="1145841" y="3893775"/>
            <a:ext cx="10243858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9"/>
          <p:cNvSpPr txBox="1"/>
          <p:nvPr>
            <p:ph idx="8" type="body"/>
          </p:nvPr>
        </p:nvSpPr>
        <p:spPr>
          <a:xfrm>
            <a:off x="1763079" y="3934942"/>
            <a:ext cx="9388010" cy="550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9" name="Google Shape;2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5" y="3896913"/>
            <a:ext cx="1054366" cy="64786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9"/>
          <p:cNvSpPr/>
          <p:nvPr>
            <p:ph idx="9" type="pic"/>
          </p:nvPr>
        </p:nvSpPr>
        <p:spPr>
          <a:xfrm>
            <a:off x="610859" y="3956975"/>
            <a:ext cx="504000" cy="5040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29"/>
          <p:cNvSpPr/>
          <p:nvPr/>
        </p:nvSpPr>
        <p:spPr>
          <a:xfrm>
            <a:off x="1145839" y="4692845"/>
            <a:ext cx="10243859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9"/>
          <p:cNvSpPr txBox="1"/>
          <p:nvPr>
            <p:ph idx="13" type="body"/>
          </p:nvPr>
        </p:nvSpPr>
        <p:spPr>
          <a:xfrm>
            <a:off x="1763079" y="4736310"/>
            <a:ext cx="9388010" cy="566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93" name="Google Shape;29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5" y="4695983"/>
            <a:ext cx="1054366" cy="64786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9"/>
          <p:cNvSpPr/>
          <p:nvPr>
            <p:ph idx="14" type="pic"/>
          </p:nvPr>
        </p:nvSpPr>
        <p:spPr>
          <a:xfrm>
            <a:off x="607935" y="4765737"/>
            <a:ext cx="504000" cy="5040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29"/>
          <p:cNvSpPr/>
          <p:nvPr/>
        </p:nvSpPr>
        <p:spPr>
          <a:xfrm>
            <a:off x="1145839" y="5475439"/>
            <a:ext cx="10243860" cy="649784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9"/>
          <p:cNvSpPr txBox="1"/>
          <p:nvPr>
            <p:ph idx="15" type="body"/>
          </p:nvPr>
        </p:nvSpPr>
        <p:spPr>
          <a:xfrm>
            <a:off x="1763079" y="5518904"/>
            <a:ext cx="9388010" cy="566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97" name="Google Shape;29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5" y="5478577"/>
            <a:ext cx="1054366" cy="64786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9"/>
          <p:cNvSpPr/>
          <p:nvPr>
            <p:ph idx="16" type="pic"/>
          </p:nvPr>
        </p:nvSpPr>
        <p:spPr>
          <a:xfrm>
            <a:off x="607935" y="5548331"/>
            <a:ext cx="504000" cy="50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photo">
  <p:cSld name="Text and photo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0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0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0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304" name="Google Shape;304;p30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0"/>
          <p:cNvSpPr txBox="1"/>
          <p:nvPr>
            <p:ph idx="1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30"/>
          <p:cNvSpPr/>
          <p:nvPr>
            <p:ph idx="2" type="pic"/>
          </p:nvPr>
        </p:nvSpPr>
        <p:spPr>
          <a:xfrm>
            <a:off x="-8709" y="1681014"/>
            <a:ext cx="4362405" cy="3477647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30"/>
          <p:cNvSpPr txBox="1"/>
          <p:nvPr>
            <p:ph idx="3" type="body"/>
          </p:nvPr>
        </p:nvSpPr>
        <p:spPr>
          <a:xfrm>
            <a:off x="4781550" y="1681014"/>
            <a:ext cx="6348413" cy="4495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photo - blue wave">
  <p:cSld name="Text and photo - blue wave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1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1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1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313" name="Google Shape;313;p31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1"/>
          <p:cNvSpPr txBox="1"/>
          <p:nvPr>
            <p:ph idx="1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" name="Google Shape;315;p31"/>
          <p:cNvSpPr/>
          <p:nvPr/>
        </p:nvSpPr>
        <p:spPr>
          <a:xfrm>
            <a:off x="-1" y="3165580"/>
            <a:ext cx="12192001" cy="3084391"/>
          </a:xfrm>
          <a:prstGeom prst="wave">
            <a:avLst>
              <a:gd fmla="val 10508" name="adj1"/>
              <a:gd fmla="val 0" name="adj2"/>
            </a:avLst>
          </a:prstGeom>
          <a:solidFill>
            <a:srgbClr val="80B5E8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0" y="3154430"/>
            <a:ext cx="12192000" cy="2982013"/>
          </a:xfrm>
          <a:prstGeom prst="wave">
            <a:avLst>
              <a:gd fmla="val 12500" name="adj1"/>
              <a:gd fmla="val 0" name="adj2"/>
            </a:avLst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/>
          <p:nvPr>
            <p:ph idx="2" type="pic"/>
          </p:nvPr>
        </p:nvSpPr>
        <p:spPr>
          <a:xfrm>
            <a:off x="-8711" y="1681014"/>
            <a:ext cx="4362405" cy="3477647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31"/>
          <p:cNvSpPr txBox="1"/>
          <p:nvPr>
            <p:ph idx="3" type="body"/>
          </p:nvPr>
        </p:nvSpPr>
        <p:spPr>
          <a:xfrm>
            <a:off x="4781550" y="1681014"/>
            <a:ext cx="6348413" cy="1588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−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2984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9" name="Google Shape;319;p31"/>
          <p:cNvSpPr txBox="1"/>
          <p:nvPr>
            <p:ph idx="4" type="body"/>
          </p:nvPr>
        </p:nvSpPr>
        <p:spPr>
          <a:xfrm>
            <a:off x="4781550" y="3841362"/>
            <a:ext cx="6348413" cy="1732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o"/>
              <a:defRPr sz="1600"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−"/>
              <a:defRPr sz="14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overview">
  <p:cSld name="Project overview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3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3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3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325" name="Google Shape;325;p32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2"/>
          <p:cNvSpPr txBox="1"/>
          <p:nvPr>
            <p:ph idx="1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32"/>
          <p:cNvSpPr txBox="1"/>
          <p:nvPr>
            <p:ph idx="2" type="body"/>
          </p:nvPr>
        </p:nvSpPr>
        <p:spPr>
          <a:xfrm>
            <a:off x="4781550" y="1681014"/>
            <a:ext cx="6348413" cy="573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32"/>
          <p:cNvSpPr/>
          <p:nvPr/>
        </p:nvSpPr>
        <p:spPr>
          <a:xfrm>
            <a:off x="0" y="2271380"/>
            <a:ext cx="12192000" cy="3146802"/>
          </a:xfrm>
          <a:prstGeom prst="wave">
            <a:avLst>
              <a:gd fmla="val 5953" name="adj1"/>
              <a:gd fmla="val 0" name="adj2"/>
            </a:avLst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2"/>
          <p:cNvSpPr/>
          <p:nvPr/>
        </p:nvSpPr>
        <p:spPr>
          <a:xfrm>
            <a:off x="0" y="3255650"/>
            <a:ext cx="12192000" cy="3078445"/>
          </a:xfrm>
          <a:prstGeom prst="wave">
            <a:avLst>
              <a:gd fmla="val 10508" name="adj1"/>
              <a:gd fmla="val 0" name="adj2"/>
            </a:avLst>
          </a:prstGeom>
          <a:solidFill>
            <a:srgbClr val="E5F0FA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0" y="3306725"/>
            <a:ext cx="12192000" cy="2976474"/>
          </a:xfrm>
          <a:prstGeom prst="wave">
            <a:avLst>
              <a:gd fmla="val 12500" name="adj1"/>
              <a:gd fmla="val 0" name="adj2"/>
            </a:avLst>
          </a:prstGeom>
          <a:solidFill>
            <a:srgbClr val="80B5E8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2"/>
          <p:cNvSpPr/>
          <p:nvPr>
            <p:ph idx="3" type="pic"/>
          </p:nvPr>
        </p:nvSpPr>
        <p:spPr>
          <a:xfrm>
            <a:off x="611710" y="1681192"/>
            <a:ext cx="3519204" cy="3609148"/>
          </a:xfrm>
          <a:prstGeom prst="roundRect">
            <a:avLst>
              <a:gd fmla="val 2901" name="adj"/>
            </a:avLst>
          </a:prstGeom>
          <a:noFill/>
          <a:ln cap="flat" cmpd="sng" w="57150">
            <a:solidFill>
              <a:srgbClr val="FFDD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32"/>
          <p:cNvSpPr txBox="1"/>
          <p:nvPr>
            <p:ph idx="4" type="body"/>
          </p:nvPr>
        </p:nvSpPr>
        <p:spPr>
          <a:xfrm>
            <a:off x="4781551" y="2651622"/>
            <a:ext cx="2803616" cy="573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p32"/>
          <p:cNvSpPr txBox="1"/>
          <p:nvPr>
            <p:ph idx="5" type="body"/>
          </p:nvPr>
        </p:nvSpPr>
        <p:spPr>
          <a:xfrm>
            <a:off x="8326347" y="2975397"/>
            <a:ext cx="2803616" cy="573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p32"/>
          <p:cNvSpPr txBox="1"/>
          <p:nvPr>
            <p:ph idx="6" type="body"/>
          </p:nvPr>
        </p:nvSpPr>
        <p:spPr>
          <a:xfrm>
            <a:off x="4781550" y="4284368"/>
            <a:ext cx="6348413" cy="1058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o"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full screen">
  <p:cSld name="Photo - full screen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"/>
          <p:cNvSpPr/>
          <p:nvPr>
            <p:ph idx="2" type="pic"/>
          </p:nvPr>
        </p:nvSpPr>
        <p:spPr>
          <a:xfrm>
            <a:off x="0" y="1271588"/>
            <a:ext cx="12192000" cy="4981575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33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33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33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3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341" name="Google Shape;341;p33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/>
          <p:nvPr>
            <p:ph idx="1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3" name="Google Shape;343;p33"/>
          <p:cNvSpPr txBox="1"/>
          <p:nvPr>
            <p:ph idx="3" type="body"/>
          </p:nvPr>
        </p:nvSpPr>
        <p:spPr>
          <a:xfrm>
            <a:off x="2500313" y="3046413"/>
            <a:ext cx="718185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"/>
          <p:cNvSpPr/>
          <p:nvPr/>
        </p:nvSpPr>
        <p:spPr>
          <a:xfrm>
            <a:off x="1" y="1"/>
            <a:ext cx="12192000" cy="6242980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4"/>
          <p:cNvSpPr txBox="1"/>
          <p:nvPr>
            <p:ph type="title"/>
          </p:nvPr>
        </p:nvSpPr>
        <p:spPr>
          <a:xfrm>
            <a:off x="533405" y="365126"/>
            <a:ext cx="10588785" cy="89761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3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3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3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0" name="Google Shape;350;p34"/>
          <p:cNvPicPr preferRelativeResize="0"/>
          <p:nvPr/>
        </p:nvPicPr>
        <p:blipFill rotWithShape="1">
          <a:blip r:embed="rId2">
            <a:alphaModFix amt="38000"/>
          </a:blip>
          <a:srcRect b="0" l="43874" r="0" t="48255"/>
          <a:stretch/>
        </p:blipFill>
        <p:spPr>
          <a:xfrm>
            <a:off x="0" y="-1"/>
            <a:ext cx="6455968" cy="3553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4"/>
          <p:cNvPicPr preferRelativeResize="0"/>
          <p:nvPr/>
        </p:nvPicPr>
        <p:blipFill rotWithShape="1">
          <a:blip r:embed="rId3">
            <a:alphaModFix amt="38000"/>
          </a:blip>
          <a:srcRect b="0" l="0" r="90581" t="13626"/>
          <a:stretch/>
        </p:blipFill>
        <p:spPr>
          <a:xfrm>
            <a:off x="11108563" y="-2"/>
            <a:ext cx="1083437" cy="593189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4"/>
          <p:cNvSpPr txBox="1"/>
          <p:nvPr>
            <p:ph idx="1" type="body"/>
          </p:nvPr>
        </p:nvSpPr>
        <p:spPr>
          <a:xfrm>
            <a:off x="533405" y="4351795"/>
            <a:ext cx="2608495" cy="677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34"/>
          <p:cNvSpPr txBox="1"/>
          <p:nvPr>
            <p:ph idx="2" type="body"/>
          </p:nvPr>
        </p:nvSpPr>
        <p:spPr>
          <a:xfrm>
            <a:off x="533405" y="3845591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4" name="Google Shape;354;p34"/>
          <p:cNvSpPr txBox="1"/>
          <p:nvPr>
            <p:ph idx="3" type="body"/>
          </p:nvPr>
        </p:nvSpPr>
        <p:spPr>
          <a:xfrm>
            <a:off x="533405" y="4094182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5" name="Google Shape;355;p34"/>
          <p:cNvSpPr txBox="1"/>
          <p:nvPr>
            <p:ph idx="4" type="body"/>
          </p:nvPr>
        </p:nvSpPr>
        <p:spPr>
          <a:xfrm>
            <a:off x="3432046" y="4351795"/>
            <a:ext cx="2608495" cy="677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6" name="Google Shape;356;p34"/>
          <p:cNvSpPr txBox="1"/>
          <p:nvPr>
            <p:ph idx="5" type="body"/>
          </p:nvPr>
        </p:nvSpPr>
        <p:spPr>
          <a:xfrm>
            <a:off x="3432046" y="3845591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7" name="Google Shape;357;p34"/>
          <p:cNvSpPr txBox="1"/>
          <p:nvPr>
            <p:ph idx="6" type="body"/>
          </p:nvPr>
        </p:nvSpPr>
        <p:spPr>
          <a:xfrm>
            <a:off x="3432046" y="4094182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p34"/>
          <p:cNvSpPr txBox="1"/>
          <p:nvPr>
            <p:ph idx="7" type="body"/>
          </p:nvPr>
        </p:nvSpPr>
        <p:spPr>
          <a:xfrm>
            <a:off x="6330687" y="4351795"/>
            <a:ext cx="2608495" cy="677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9" name="Google Shape;359;p34"/>
          <p:cNvSpPr txBox="1"/>
          <p:nvPr>
            <p:ph idx="8" type="body"/>
          </p:nvPr>
        </p:nvSpPr>
        <p:spPr>
          <a:xfrm>
            <a:off x="6330687" y="3845591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0" name="Google Shape;360;p34"/>
          <p:cNvSpPr txBox="1"/>
          <p:nvPr>
            <p:ph idx="9" type="body"/>
          </p:nvPr>
        </p:nvSpPr>
        <p:spPr>
          <a:xfrm>
            <a:off x="6330687" y="4094182"/>
            <a:ext cx="2608495" cy="176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1" name="Google Shape;361;p34"/>
          <p:cNvSpPr/>
          <p:nvPr>
            <p:ph idx="13" type="pic"/>
          </p:nvPr>
        </p:nvSpPr>
        <p:spPr>
          <a:xfrm>
            <a:off x="533405" y="1645981"/>
            <a:ext cx="1440000" cy="19800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34"/>
          <p:cNvSpPr/>
          <p:nvPr>
            <p:ph idx="14" type="pic"/>
          </p:nvPr>
        </p:nvSpPr>
        <p:spPr>
          <a:xfrm>
            <a:off x="3432046" y="1645981"/>
            <a:ext cx="1440000" cy="1980000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Google Shape;363;p34"/>
          <p:cNvSpPr/>
          <p:nvPr>
            <p:ph idx="15" type="pic"/>
          </p:nvPr>
        </p:nvSpPr>
        <p:spPr>
          <a:xfrm>
            <a:off x="6330687" y="1645981"/>
            <a:ext cx="1440000" cy="1980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64" name="Google Shape;364;p34"/>
          <p:cNvGrpSpPr/>
          <p:nvPr/>
        </p:nvGrpSpPr>
        <p:grpSpPr>
          <a:xfrm>
            <a:off x="533405" y="5387372"/>
            <a:ext cx="2006858" cy="431204"/>
            <a:chOff x="623887" y="5346064"/>
            <a:chExt cx="2006858" cy="431204"/>
          </a:xfrm>
        </p:grpSpPr>
        <p:grpSp>
          <p:nvGrpSpPr>
            <p:cNvPr id="365" name="Google Shape;365;p34"/>
            <p:cNvGrpSpPr/>
            <p:nvPr/>
          </p:nvGrpSpPr>
          <p:grpSpPr>
            <a:xfrm>
              <a:off x="623887" y="5346064"/>
              <a:ext cx="380961" cy="431204"/>
              <a:chOff x="4933951" y="-41275"/>
              <a:chExt cx="2130425" cy="2411413"/>
            </a:xfrm>
          </p:grpSpPr>
          <p:sp>
            <p:nvSpPr>
              <p:cNvPr id="366" name="Google Shape;366;p34"/>
              <p:cNvSpPr/>
              <p:nvPr/>
            </p:nvSpPr>
            <p:spPr>
              <a:xfrm>
                <a:off x="4945063" y="1435100"/>
                <a:ext cx="2114550" cy="935038"/>
              </a:xfrm>
              <a:custGeom>
                <a:rect b="b" l="l" r="r" t="t"/>
                <a:pathLst>
                  <a:path extrusionOk="0" h="188" w="425">
                    <a:moveTo>
                      <a:pt x="256" y="25"/>
                    </a:moveTo>
                    <a:cubicBezTo>
                      <a:pt x="267" y="25"/>
                      <a:pt x="277" y="25"/>
                      <a:pt x="287" y="25"/>
                    </a:cubicBezTo>
                    <a:cubicBezTo>
                      <a:pt x="288" y="25"/>
                      <a:pt x="290" y="24"/>
                      <a:pt x="290" y="23"/>
                    </a:cubicBezTo>
                    <a:cubicBezTo>
                      <a:pt x="292" y="16"/>
                      <a:pt x="294" y="9"/>
                      <a:pt x="297" y="2"/>
                    </a:cubicBezTo>
                    <a:cubicBezTo>
                      <a:pt x="297" y="2"/>
                      <a:pt x="298" y="0"/>
                      <a:pt x="299" y="0"/>
                    </a:cubicBezTo>
                    <a:cubicBezTo>
                      <a:pt x="308" y="0"/>
                      <a:pt x="316" y="0"/>
                      <a:pt x="325" y="0"/>
                    </a:cubicBezTo>
                    <a:cubicBezTo>
                      <a:pt x="326" y="0"/>
                      <a:pt x="327" y="2"/>
                      <a:pt x="326" y="2"/>
                    </a:cubicBezTo>
                    <a:cubicBezTo>
                      <a:pt x="325" y="9"/>
                      <a:pt x="323" y="16"/>
                      <a:pt x="321" y="23"/>
                    </a:cubicBezTo>
                    <a:cubicBezTo>
                      <a:pt x="321" y="23"/>
                      <a:pt x="322" y="25"/>
                      <a:pt x="322" y="25"/>
                    </a:cubicBezTo>
                    <a:cubicBezTo>
                      <a:pt x="342" y="25"/>
                      <a:pt x="362" y="25"/>
                      <a:pt x="382" y="25"/>
                    </a:cubicBezTo>
                    <a:cubicBezTo>
                      <a:pt x="383" y="25"/>
                      <a:pt x="384" y="24"/>
                      <a:pt x="384" y="23"/>
                    </a:cubicBezTo>
                    <a:cubicBezTo>
                      <a:pt x="388" y="16"/>
                      <a:pt x="391" y="9"/>
                      <a:pt x="394" y="2"/>
                    </a:cubicBezTo>
                    <a:cubicBezTo>
                      <a:pt x="394" y="1"/>
                      <a:pt x="395" y="0"/>
                      <a:pt x="396" y="0"/>
                    </a:cubicBezTo>
                    <a:cubicBezTo>
                      <a:pt x="405" y="0"/>
                      <a:pt x="414" y="0"/>
                      <a:pt x="423" y="0"/>
                    </a:cubicBezTo>
                    <a:cubicBezTo>
                      <a:pt x="424" y="0"/>
                      <a:pt x="425" y="2"/>
                      <a:pt x="425" y="3"/>
                    </a:cubicBezTo>
                    <a:cubicBezTo>
                      <a:pt x="405" y="64"/>
                      <a:pt x="365" y="108"/>
                      <a:pt x="307" y="135"/>
                    </a:cubicBezTo>
                    <a:cubicBezTo>
                      <a:pt x="195" y="188"/>
                      <a:pt x="60" y="139"/>
                      <a:pt x="10" y="28"/>
                    </a:cubicBezTo>
                    <a:cubicBezTo>
                      <a:pt x="6" y="20"/>
                      <a:pt x="3" y="11"/>
                      <a:pt x="0" y="2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0" y="0"/>
                      <a:pt x="19" y="0"/>
                      <a:pt x="28" y="0"/>
                    </a:cubicBezTo>
                    <a:cubicBezTo>
                      <a:pt x="29" y="0"/>
                      <a:pt x="30" y="1"/>
                      <a:pt x="31" y="2"/>
                    </a:cubicBezTo>
                    <a:cubicBezTo>
                      <a:pt x="34" y="9"/>
                      <a:pt x="37" y="16"/>
                      <a:pt x="40" y="23"/>
                    </a:cubicBezTo>
                    <a:cubicBezTo>
                      <a:pt x="41" y="24"/>
                      <a:pt x="42" y="25"/>
                      <a:pt x="43" y="25"/>
                    </a:cubicBezTo>
                    <a:cubicBezTo>
                      <a:pt x="62" y="25"/>
                      <a:pt x="81" y="25"/>
                      <a:pt x="101" y="25"/>
                    </a:cubicBezTo>
                    <a:cubicBezTo>
                      <a:pt x="101" y="25"/>
                      <a:pt x="102" y="23"/>
                      <a:pt x="102" y="23"/>
                    </a:cubicBezTo>
                    <a:cubicBezTo>
                      <a:pt x="101" y="16"/>
                      <a:pt x="99" y="9"/>
                      <a:pt x="97" y="3"/>
                    </a:cubicBezTo>
                    <a:cubicBezTo>
                      <a:pt x="97" y="2"/>
                      <a:pt x="98" y="0"/>
                      <a:pt x="99" y="0"/>
                    </a:cubicBezTo>
                    <a:cubicBezTo>
                      <a:pt x="108" y="0"/>
                      <a:pt x="116" y="0"/>
                      <a:pt x="125" y="0"/>
                    </a:cubicBezTo>
                    <a:cubicBezTo>
                      <a:pt x="126" y="0"/>
                      <a:pt x="127" y="1"/>
                      <a:pt x="127" y="2"/>
                    </a:cubicBezTo>
                    <a:cubicBezTo>
                      <a:pt x="130" y="9"/>
                      <a:pt x="131" y="16"/>
                      <a:pt x="134" y="23"/>
                    </a:cubicBezTo>
                    <a:cubicBezTo>
                      <a:pt x="134" y="24"/>
                      <a:pt x="135" y="25"/>
                      <a:pt x="136" y="25"/>
                    </a:cubicBezTo>
                    <a:cubicBezTo>
                      <a:pt x="155" y="25"/>
                      <a:pt x="173" y="25"/>
                      <a:pt x="192" y="25"/>
                    </a:cubicBezTo>
                    <a:cubicBezTo>
                      <a:pt x="193" y="25"/>
                      <a:pt x="194" y="24"/>
                      <a:pt x="194" y="23"/>
                    </a:cubicBezTo>
                    <a:cubicBezTo>
                      <a:pt x="194" y="16"/>
                      <a:pt x="194" y="9"/>
                      <a:pt x="194" y="2"/>
                    </a:cubicBezTo>
                    <a:cubicBezTo>
                      <a:pt x="194" y="2"/>
                      <a:pt x="195" y="0"/>
                      <a:pt x="196" y="0"/>
                    </a:cubicBezTo>
                    <a:cubicBezTo>
                      <a:pt x="205" y="0"/>
                      <a:pt x="213" y="0"/>
                      <a:pt x="221" y="0"/>
                    </a:cubicBezTo>
                    <a:cubicBezTo>
                      <a:pt x="222" y="0"/>
                      <a:pt x="223" y="2"/>
                      <a:pt x="223" y="3"/>
                    </a:cubicBezTo>
                    <a:cubicBezTo>
                      <a:pt x="224" y="9"/>
                      <a:pt x="223" y="16"/>
                      <a:pt x="224" y="23"/>
                    </a:cubicBezTo>
                    <a:cubicBezTo>
                      <a:pt x="224" y="23"/>
                      <a:pt x="225" y="25"/>
                      <a:pt x="226" y="25"/>
                    </a:cubicBezTo>
                    <a:cubicBezTo>
                      <a:pt x="236" y="25"/>
                      <a:pt x="246" y="25"/>
                      <a:pt x="256" y="25"/>
                    </a:cubicBezTo>
                    <a:close/>
                    <a:moveTo>
                      <a:pt x="364" y="55"/>
                    </a:moveTo>
                    <a:cubicBezTo>
                      <a:pt x="363" y="55"/>
                      <a:pt x="363" y="55"/>
                      <a:pt x="362" y="55"/>
                    </a:cubicBezTo>
                    <a:cubicBezTo>
                      <a:pt x="345" y="55"/>
                      <a:pt x="328" y="54"/>
                      <a:pt x="311" y="55"/>
                    </a:cubicBezTo>
                    <a:cubicBezTo>
                      <a:pt x="310" y="55"/>
                      <a:pt x="308" y="56"/>
                      <a:pt x="307" y="56"/>
                    </a:cubicBezTo>
                    <a:cubicBezTo>
                      <a:pt x="295" y="81"/>
                      <a:pt x="279" y="103"/>
                      <a:pt x="257" y="120"/>
                    </a:cubicBezTo>
                    <a:cubicBezTo>
                      <a:pt x="257" y="121"/>
                      <a:pt x="257" y="121"/>
                      <a:pt x="256" y="121"/>
                    </a:cubicBezTo>
                    <a:cubicBezTo>
                      <a:pt x="257" y="122"/>
                      <a:pt x="257" y="122"/>
                      <a:pt x="258" y="122"/>
                    </a:cubicBezTo>
                    <a:cubicBezTo>
                      <a:pt x="300" y="111"/>
                      <a:pt x="335" y="90"/>
                      <a:pt x="363" y="56"/>
                    </a:cubicBezTo>
                    <a:cubicBezTo>
                      <a:pt x="363" y="56"/>
                      <a:pt x="364" y="55"/>
                      <a:pt x="364" y="55"/>
                    </a:cubicBezTo>
                    <a:close/>
                    <a:moveTo>
                      <a:pt x="87" y="55"/>
                    </a:moveTo>
                    <a:cubicBezTo>
                      <a:pt x="79" y="55"/>
                      <a:pt x="71" y="54"/>
                      <a:pt x="62" y="55"/>
                    </a:cubicBezTo>
                    <a:cubicBezTo>
                      <a:pt x="62" y="55"/>
                      <a:pt x="61" y="55"/>
                      <a:pt x="61" y="55"/>
                    </a:cubicBezTo>
                    <a:cubicBezTo>
                      <a:pt x="61" y="55"/>
                      <a:pt x="61" y="56"/>
                      <a:pt x="62" y="56"/>
                    </a:cubicBezTo>
                    <a:cubicBezTo>
                      <a:pt x="86" y="86"/>
                      <a:pt x="118" y="107"/>
                      <a:pt x="155" y="118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56" y="118"/>
                      <a:pt x="156" y="118"/>
                      <a:pt x="156" y="117"/>
                    </a:cubicBezTo>
                    <a:cubicBezTo>
                      <a:pt x="137" y="100"/>
                      <a:pt x="124" y="79"/>
                      <a:pt x="114" y="56"/>
                    </a:cubicBezTo>
                    <a:cubicBezTo>
                      <a:pt x="114" y="55"/>
                      <a:pt x="112" y="55"/>
                      <a:pt x="111" y="55"/>
                    </a:cubicBezTo>
                    <a:cubicBezTo>
                      <a:pt x="103" y="54"/>
                      <a:pt x="95" y="55"/>
                      <a:pt x="87" y="55"/>
                    </a:cubicBezTo>
                    <a:close/>
                    <a:moveTo>
                      <a:pt x="224" y="81"/>
                    </a:moveTo>
                    <a:cubicBezTo>
                      <a:pt x="224" y="89"/>
                      <a:pt x="224" y="98"/>
                      <a:pt x="224" y="106"/>
                    </a:cubicBezTo>
                    <a:cubicBezTo>
                      <a:pt x="224" y="107"/>
                      <a:pt x="224" y="107"/>
                      <a:pt x="224" y="108"/>
                    </a:cubicBezTo>
                    <a:cubicBezTo>
                      <a:pt x="224" y="108"/>
                      <a:pt x="225" y="107"/>
                      <a:pt x="226" y="107"/>
                    </a:cubicBezTo>
                    <a:cubicBezTo>
                      <a:pt x="246" y="94"/>
                      <a:pt x="261" y="76"/>
                      <a:pt x="273" y="56"/>
                    </a:cubicBezTo>
                    <a:cubicBezTo>
                      <a:pt x="274" y="56"/>
                      <a:pt x="273" y="55"/>
                      <a:pt x="272" y="55"/>
                    </a:cubicBezTo>
                    <a:cubicBezTo>
                      <a:pt x="257" y="54"/>
                      <a:pt x="241" y="54"/>
                      <a:pt x="225" y="55"/>
                    </a:cubicBezTo>
                    <a:cubicBezTo>
                      <a:pt x="225" y="55"/>
                      <a:pt x="224" y="56"/>
                      <a:pt x="224" y="56"/>
                    </a:cubicBezTo>
                    <a:cubicBezTo>
                      <a:pt x="224" y="65"/>
                      <a:pt x="224" y="73"/>
                      <a:pt x="224" y="81"/>
                    </a:cubicBezTo>
                    <a:close/>
                    <a:moveTo>
                      <a:pt x="194" y="82"/>
                    </a:moveTo>
                    <a:cubicBezTo>
                      <a:pt x="194" y="73"/>
                      <a:pt x="194" y="65"/>
                      <a:pt x="194" y="56"/>
                    </a:cubicBezTo>
                    <a:cubicBezTo>
                      <a:pt x="194" y="56"/>
                      <a:pt x="193" y="55"/>
                      <a:pt x="192" y="55"/>
                    </a:cubicBezTo>
                    <a:cubicBezTo>
                      <a:pt x="178" y="54"/>
                      <a:pt x="163" y="54"/>
                      <a:pt x="148" y="55"/>
                    </a:cubicBezTo>
                    <a:cubicBezTo>
                      <a:pt x="148" y="55"/>
                      <a:pt x="147" y="56"/>
                      <a:pt x="147" y="56"/>
                    </a:cubicBezTo>
                    <a:cubicBezTo>
                      <a:pt x="158" y="77"/>
                      <a:pt x="172" y="95"/>
                      <a:pt x="192" y="109"/>
                    </a:cubicBezTo>
                    <a:cubicBezTo>
                      <a:pt x="193" y="109"/>
                      <a:pt x="193" y="109"/>
                      <a:pt x="194" y="109"/>
                    </a:cubicBezTo>
                    <a:cubicBezTo>
                      <a:pt x="194" y="109"/>
                      <a:pt x="194" y="108"/>
                      <a:pt x="194" y="108"/>
                    </a:cubicBezTo>
                    <a:cubicBezTo>
                      <a:pt x="194" y="99"/>
                      <a:pt x="194" y="91"/>
                      <a:pt x="194" y="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4">
                <a:hlinkClick r:id="rId4"/>
              </p:cNvPr>
              <p:cNvSpPr/>
              <p:nvPr/>
            </p:nvSpPr>
            <p:spPr>
              <a:xfrm>
                <a:off x="4945063" y="-41275"/>
                <a:ext cx="2108200" cy="860425"/>
              </a:xfrm>
              <a:custGeom>
                <a:rect b="b" l="l" r="r" t="t"/>
                <a:pathLst>
                  <a:path extrusionOk="0" h="173" w="424">
                    <a:moveTo>
                      <a:pt x="73" y="148"/>
                    </a:moveTo>
                    <a:cubicBezTo>
                      <a:pt x="64" y="148"/>
                      <a:pt x="55" y="148"/>
                      <a:pt x="45" y="148"/>
                    </a:cubicBezTo>
                    <a:cubicBezTo>
                      <a:pt x="44" y="148"/>
                      <a:pt x="43" y="149"/>
                      <a:pt x="42" y="149"/>
                    </a:cubicBezTo>
                    <a:cubicBezTo>
                      <a:pt x="39" y="156"/>
                      <a:pt x="36" y="164"/>
                      <a:pt x="32" y="170"/>
                    </a:cubicBezTo>
                    <a:cubicBezTo>
                      <a:pt x="32" y="171"/>
                      <a:pt x="30" y="173"/>
                      <a:pt x="29" y="173"/>
                    </a:cubicBezTo>
                    <a:cubicBezTo>
                      <a:pt x="21" y="173"/>
                      <a:pt x="12" y="173"/>
                      <a:pt x="3" y="173"/>
                    </a:cubicBezTo>
                    <a:cubicBezTo>
                      <a:pt x="1" y="173"/>
                      <a:pt x="0" y="172"/>
                      <a:pt x="1" y="170"/>
                    </a:cubicBezTo>
                    <a:cubicBezTo>
                      <a:pt x="28" y="96"/>
                      <a:pt x="80" y="48"/>
                      <a:pt x="155" y="28"/>
                    </a:cubicBezTo>
                    <a:cubicBezTo>
                      <a:pt x="258" y="0"/>
                      <a:pt x="366" y="50"/>
                      <a:pt x="413" y="144"/>
                    </a:cubicBezTo>
                    <a:cubicBezTo>
                      <a:pt x="417" y="153"/>
                      <a:pt x="420" y="162"/>
                      <a:pt x="424" y="171"/>
                    </a:cubicBezTo>
                    <a:cubicBezTo>
                      <a:pt x="424" y="171"/>
                      <a:pt x="423" y="173"/>
                      <a:pt x="422" y="173"/>
                    </a:cubicBezTo>
                    <a:cubicBezTo>
                      <a:pt x="413" y="173"/>
                      <a:pt x="404" y="173"/>
                      <a:pt x="395" y="173"/>
                    </a:cubicBezTo>
                    <a:cubicBezTo>
                      <a:pt x="394" y="173"/>
                      <a:pt x="393" y="172"/>
                      <a:pt x="392" y="171"/>
                    </a:cubicBezTo>
                    <a:cubicBezTo>
                      <a:pt x="389" y="164"/>
                      <a:pt x="386" y="156"/>
                      <a:pt x="382" y="149"/>
                    </a:cubicBezTo>
                    <a:cubicBezTo>
                      <a:pt x="382" y="148"/>
                      <a:pt x="381" y="148"/>
                      <a:pt x="380" y="148"/>
                    </a:cubicBezTo>
                    <a:cubicBezTo>
                      <a:pt x="360" y="148"/>
                      <a:pt x="340" y="148"/>
                      <a:pt x="321" y="148"/>
                    </a:cubicBezTo>
                    <a:cubicBezTo>
                      <a:pt x="320" y="148"/>
                      <a:pt x="319" y="149"/>
                      <a:pt x="319" y="150"/>
                    </a:cubicBezTo>
                    <a:cubicBezTo>
                      <a:pt x="321" y="157"/>
                      <a:pt x="323" y="164"/>
                      <a:pt x="325" y="171"/>
                    </a:cubicBezTo>
                    <a:cubicBezTo>
                      <a:pt x="325" y="171"/>
                      <a:pt x="325" y="173"/>
                      <a:pt x="324" y="173"/>
                    </a:cubicBezTo>
                    <a:cubicBezTo>
                      <a:pt x="315" y="173"/>
                      <a:pt x="306" y="173"/>
                      <a:pt x="297" y="173"/>
                    </a:cubicBezTo>
                    <a:cubicBezTo>
                      <a:pt x="296" y="173"/>
                      <a:pt x="295" y="172"/>
                      <a:pt x="295" y="171"/>
                    </a:cubicBezTo>
                    <a:cubicBezTo>
                      <a:pt x="292" y="164"/>
                      <a:pt x="290" y="156"/>
                      <a:pt x="287" y="149"/>
                    </a:cubicBezTo>
                    <a:cubicBezTo>
                      <a:pt x="287" y="148"/>
                      <a:pt x="286" y="148"/>
                      <a:pt x="285" y="148"/>
                    </a:cubicBezTo>
                    <a:cubicBezTo>
                      <a:pt x="265" y="148"/>
                      <a:pt x="245" y="148"/>
                      <a:pt x="225" y="148"/>
                    </a:cubicBezTo>
                    <a:cubicBezTo>
                      <a:pt x="225" y="148"/>
                      <a:pt x="224" y="149"/>
                      <a:pt x="224" y="150"/>
                    </a:cubicBezTo>
                    <a:cubicBezTo>
                      <a:pt x="223" y="156"/>
                      <a:pt x="224" y="163"/>
                      <a:pt x="223" y="170"/>
                    </a:cubicBezTo>
                    <a:cubicBezTo>
                      <a:pt x="223" y="171"/>
                      <a:pt x="222" y="173"/>
                      <a:pt x="221" y="173"/>
                    </a:cubicBezTo>
                    <a:cubicBezTo>
                      <a:pt x="213" y="173"/>
                      <a:pt x="205" y="173"/>
                      <a:pt x="196" y="173"/>
                    </a:cubicBezTo>
                    <a:cubicBezTo>
                      <a:pt x="195" y="173"/>
                      <a:pt x="194" y="171"/>
                      <a:pt x="194" y="170"/>
                    </a:cubicBezTo>
                    <a:cubicBezTo>
                      <a:pt x="194" y="164"/>
                      <a:pt x="194" y="157"/>
                      <a:pt x="194" y="150"/>
                    </a:cubicBezTo>
                    <a:cubicBezTo>
                      <a:pt x="194" y="149"/>
                      <a:pt x="193" y="148"/>
                      <a:pt x="192" y="148"/>
                    </a:cubicBezTo>
                    <a:cubicBezTo>
                      <a:pt x="174" y="148"/>
                      <a:pt x="156" y="148"/>
                      <a:pt x="137" y="148"/>
                    </a:cubicBezTo>
                    <a:cubicBezTo>
                      <a:pt x="137" y="148"/>
                      <a:pt x="135" y="149"/>
                      <a:pt x="135" y="149"/>
                    </a:cubicBezTo>
                    <a:cubicBezTo>
                      <a:pt x="133" y="156"/>
                      <a:pt x="131" y="164"/>
                      <a:pt x="128" y="171"/>
                    </a:cubicBezTo>
                    <a:cubicBezTo>
                      <a:pt x="128" y="172"/>
                      <a:pt x="127" y="173"/>
                      <a:pt x="126" y="173"/>
                    </a:cubicBezTo>
                    <a:cubicBezTo>
                      <a:pt x="117" y="173"/>
                      <a:pt x="108" y="173"/>
                      <a:pt x="99" y="173"/>
                    </a:cubicBezTo>
                    <a:cubicBezTo>
                      <a:pt x="99" y="173"/>
                      <a:pt x="98" y="171"/>
                      <a:pt x="98" y="171"/>
                    </a:cubicBezTo>
                    <a:cubicBezTo>
                      <a:pt x="100" y="164"/>
                      <a:pt x="101" y="157"/>
                      <a:pt x="103" y="150"/>
                    </a:cubicBezTo>
                    <a:cubicBezTo>
                      <a:pt x="103" y="149"/>
                      <a:pt x="102" y="148"/>
                      <a:pt x="102" y="148"/>
                    </a:cubicBezTo>
                    <a:cubicBezTo>
                      <a:pt x="92" y="148"/>
                      <a:pt x="83" y="148"/>
                      <a:pt x="73" y="148"/>
                    </a:cubicBezTo>
                    <a:close/>
                    <a:moveTo>
                      <a:pt x="333" y="118"/>
                    </a:moveTo>
                    <a:cubicBezTo>
                      <a:pt x="342" y="118"/>
                      <a:pt x="350" y="118"/>
                      <a:pt x="359" y="118"/>
                    </a:cubicBezTo>
                    <a:cubicBezTo>
                      <a:pt x="359" y="118"/>
                      <a:pt x="360" y="118"/>
                      <a:pt x="360" y="118"/>
                    </a:cubicBezTo>
                    <a:cubicBezTo>
                      <a:pt x="360" y="117"/>
                      <a:pt x="360" y="117"/>
                      <a:pt x="360" y="116"/>
                    </a:cubicBezTo>
                    <a:cubicBezTo>
                      <a:pt x="332" y="86"/>
                      <a:pt x="299" y="66"/>
                      <a:pt x="259" y="56"/>
                    </a:cubicBezTo>
                    <a:cubicBezTo>
                      <a:pt x="259" y="56"/>
                      <a:pt x="258" y="56"/>
                      <a:pt x="258" y="56"/>
                    </a:cubicBezTo>
                    <a:cubicBezTo>
                      <a:pt x="258" y="56"/>
                      <a:pt x="258" y="57"/>
                      <a:pt x="259" y="57"/>
                    </a:cubicBezTo>
                    <a:cubicBezTo>
                      <a:pt x="278" y="74"/>
                      <a:pt x="293" y="94"/>
                      <a:pt x="305" y="116"/>
                    </a:cubicBezTo>
                    <a:cubicBezTo>
                      <a:pt x="305" y="117"/>
                      <a:pt x="307" y="118"/>
                      <a:pt x="308" y="118"/>
                    </a:cubicBezTo>
                    <a:cubicBezTo>
                      <a:pt x="316" y="118"/>
                      <a:pt x="325" y="118"/>
                      <a:pt x="333" y="118"/>
                    </a:cubicBezTo>
                    <a:close/>
                    <a:moveTo>
                      <a:pt x="90" y="118"/>
                    </a:moveTo>
                    <a:cubicBezTo>
                      <a:pt x="98" y="118"/>
                      <a:pt x="106" y="118"/>
                      <a:pt x="113" y="118"/>
                    </a:cubicBezTo>
                    <a:cubicBezTo>
                      <a:pt x="114" y="118"/>
                      <a:pt x="116" y="117"/>
                      <a:pt x="116" y="116"/>
                    </a:cubicBezTo>
                    <a:cubicBezTo>
                      <a:pt x="127" y="95"/>
                      <a:pt x="140" y="76"/>
                      <a:pt x="157" y="59"/>
                    </a:cubicBezTo>
                    <a:cubicBezTo>
                      <a:pt x="158" y="59"/>
                      <a:pt x="158" y="58"/>
                      <a:pt x="158" y="58"/>
                    </a:cubicBezTo>
                    <a:cubicBezTo>
                      <a:pt x="158" y="58"/>
                      <a:pt x="157" y="58"/>
                      <a:pt x="157" y="58"/>
                    </a:cubicBezTo>
                    <a:cubicBezTo>
                      <a:pt x="121" y="69"/>
                      <a:pt x="90" y="88"/>
                      <a:pt x="65" y="116"/>
                    </a:cubicBezTo>
                    <a:cubicBezTo>
                      <a:pt x="65" y="117"/>
                      <a:pt x="65" y="117"/>
                      <a:pt x="64" y="118"/>
                    </a:cubicBezTo>
                    <a:cubicBezTo>
                      <a:pt x="65" y="118"/>
                      <a:pt x="65" y="118"/>
                      <a:pt x="66" y="118"/>
                    </a:cubicBezTo>
                    <a:cubicBezTo>
                      <a:pt x="74" y="118"/>
                      <a:pt x="82" y="118"/>
                      <a:pt x="90" y="118"/>
                    </a:cubicBezTo>
                    <a:close/>
                    <a:moveTo>
                      <a:pt x="247" y="118"/>
                    </a:moveTo>
                    <a:cubicBezTo>
                      <a:pt x="255" y="118"/>
                      <a:pt x="262" y="118"/>
                      <a:pt x="269" y="118"/>
                    </a:cubicBezTo>
                    <a:cubicBezTo>
                      <a:pt x="270" y="118"/>
                      <a:pt x="270" y="117"/>
                      <a:pt x="270" y="116"/>
                    </a:cubicBezTo>
                    <a:cubicBezTo>
                      <a:pt x="258" y="98"/>
                      <a:pt x="244" y="81"/>
                      <a:pt x="225" y="68"/>
                    </a:cubicBezTo>
                    <a:cubicBezTo>
                      <a:pt x="225" y="68"/>
                      <a:pt x="224" y="68"/>
                      <a:pt x="224" y="67"/>
                    </a:cubicBezTo>
                    <a:cubicBezTo>
                      <a:pt x="224" y="68"/>
                      <a:pt x="224" y="69"/>
                      <a:pt x="224" y="69"/>
                    </a:cubicBezTo>
                    <a:cubicBezTo>
                      <a:pt x="224" y="85"/>
                      <a:pt x="224" y="100"/>
                      <a:pt x="224" y="116"/>
                    </a:cubicBezTo>
                    <a:cubicBezTo>
                      <a:pt x="224" y="117"/>
                      <a:pt x="225" y="118"/>
                      <a:pt x="225" y="118"/>
                    </a:cubicBezTo>
                    <a:cubicBezTo>
                      <a:pt x="233" y="118"/>
                      <a:pt x="240" y="118"/>
                      <a:pt x="247" y="118"/>
                    </a:cubicBezTo>
                    <a:close/>
                    <a:moveTo>
                      <a:pt x="194" y="93"/>
                    </a:moveTo>
                    <a:cubicBezTo>
                      <a:pt x="194" y="85"/>
                      <a:pt x="194" y="78"/>
                      <a:pt x="194" y="70"/>
                    </a:cubicBezTo>
                    <a:cubicBezTo>
                      <a:pt x="194" y="69"/>
                      <a:pt x="194" y="68"/>
                      <a:pt x="194" y="68"/>
                    </a:cubicBezTo>
                    <a:cubicBezTo>
                      <a:pt x="193" y="68"/>
                      <a:pt x="192" y="68"/>
                      <a:pt x="192" y="69"/>
                    </a:cubicBezTo>
                    <a:cubicBezTo>
                      <a:pt x="175" y="82"/>
                      <a:pt x="161" y="98"/>
                      <a:pt x="150" y="116"/>
                    </a:cubicBezTo>
                    <a:cubicBezTo>
                      <a:pt x="150" y="117"/>
                      <a:pt x="151" y="118"/>
                      <a:pt x="151" y="118"/>
                    </a:cubicBezTo>
                    <a:cubicBezTo>
                      <a:pt x="165" y="118"/>
                      <a:pt x="179" y="118"/>
                      <a:pt x="192" y="118"/>
                    </a:cubicBezTo>
                    <a:cubicBezTo>
                      <a:pt x="193" y="118"/>
                      <a:pt x="194" y="117"/>
                      <a:pt x="194" y="116"/>
                    </a:cubicBezTo>
                    <a:cubicBezTo>
                      <a:pt x="194" y="108"/>
                      <a:pt x="194" y="101"/>
                      <a:pt x="194" y="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4"/>
              <p:cNvSpPr/>
              <p:nvPr/>
            </p:nvSpPr>
            <p:spPr>
              <a:xfrm>
                <a:off x="4933951" y="952500"/>
                <a:ext cx="617538" cy="363538"/>
              </a:xfrm>
              <a:custGeom>
                <a:rect b="b" l="l" r="r" t="t"/>
                <a:pathLst>
                  <a:path extrusionOk="0" h="73" w="124">
                    <a:moveTo>
                      <a:pt x="90" y="72"/>
                    </a:moveTo>
                    <a:cubicBezTo>
                      <a:pt x="84" y="73"/>
                      <a:pt x="79" y="70"/>
                      <a:pt x="77" y="63"/>
                    </a:cubicBezTo>
                    <a:cubicBezTo>
                      <a:pt x="72" y="50"/>
                      <a:pt x="67" y="37"/>
                      <a:pt x="63" y="23"/>
                    </a:cubicBezTo>
                    <a:cubicBezTo>
                      <a:pt x="62" y="22"/>
                      <a:pt x="62" y="22"/>
                      <a:pt x="62" y="21"/>
                    </a:cubicBezTo>
                    <a:cubicBezTo>
                      <a:pt x="61" y="22"/>
                      <a:pt x="61" y="22"/>
                      <a:pt x="61" y="23"/>
                    </a:cubicBezTo>
                    <a:cubicBezTo>
                      <a:pt x="56" y="37"/>
                      <a:pt x="51" y="50"/>
                      <a:pt x="46" y="64"/>
                    </a:cubicBezTo>
                    <a:cubicBezTo>
                      <a:pt x="44" y="70"/>
                      <a:pt x="40" y="73"/>
                      <a:pt x="32" y="73"/>
                    </a:cubicBezTo>
                    <a:cubicBezTo>
                      <a:pt x="25" y="72"/>
                      <a:pt x="21" y="69"/>
                      <a:pt x="19" y="63"/>
                    </a:cubicBezTo>
                    <a:cubicBezTo>
                      <a:pt x="13" y="47"/>
                      <a:pt x="8" y="30"/>
                      <a:pt x="2" y="14"/>
                    </a:cubicBezTo>
                    <a:cubicBezTo>
                      <a:pt x="0" y="8"/>
                      <a:pt x="1" y="4"/>
                      <a:pt x="6" y="2"/>
                    </a:cubicBezTo>
                    <a:cubicBezTo>
                      <a:pt x="12" y="0"/>
                      <a:pt x="19" y="2"/>
                      <a:pt x="21" y="7"/>
                    </a:cubicBezTo>
                    <a:cubicBezTo>
                      <a:pt x="25" y="18"/>
                      <a:pt x="28" y="30"/>
                      <a:pt x="31" y="41"/>
                    </a:cubicBezTo>
                    <a:cubicBezTo>
                      <a:pt x="32" y="44"/>
                      <a:pt x="33" y="47"/>
                      <a:pt x="34" y="49"/>
                    </a:cubicBezTo>
                    <a:cubicBezTo>
                      <a:pt x="35" y="47"/>
                      <a:pt x="36" y="44"/>
                      <a:pt x="37" y="42"/>
                    </a:cubicBezTo>
                    <a:cubicBezTo>
                      <a:pt x="40" y="31"/>
                      <a:pt x="44" y="21"/>
                      <a:pt x="47" y="11"/>
                    </a:cubicBezTo>
                    <a:cubicBezTo>
                      <a:pt x="50" y="4"/>
                      <a:pt x="54" y="1"/>
                      <a:pt x="62" y="1"/>
                    </a:cubicBezTo>
                    <a:cubicBezTo>
                      <a:pt x="69" y="1"/>
                      <a:pt x="73" y="4"/>
                      <a:pt x="76" y="11"/>
                    </a:cubicBezTo>
                    <a:cubicBezTo>
                      <a:pt x="80" y="23"/>
                      <a:pt x="84" y="35"/>
                      <a:pt x="89" y="47"/>
                    </a:cubicBezTo>
                    <a:cubicBezTo>
                      <a:pt x="89" y="48"/>
                      <a:pt x="89" y="49"/>
                      <a:pt x="90" y="49"/>
                    </a:cubicBezTo>
                    <a:cubicBezTo>
                      <a:pt x="90" y="48"/>
                      <a:pt x="90" y="48"/>
                      <a:pt x="90" y="47"/>
                    </a:cubicBezTo>
                    <a:cubicBezTo>
                      <a:pt x="94" y="35"/>
                      <a:pt x="97" y="23"/>
                      <a:pt x="101" y="10"/>
                    </a:cubicBezTo>
                    <a:cubicBezTo>
                      <a:pt x="103" y="3"/>
                      <a:pt x="106" y="1"/>
                      <a:pt x="113" y="1"/>
                    </a:cubicBezTo>
                    <a:cubicBezTo>
                      <a:pt x="121" y="2"/>
                      <a:pt x="124" y="6"/>
                      <a:pt x="121" y="13"/>
                    </a:cubicBezTo>
                    <a:cubicBezTo>
                      <a:pt x="116" y="30"/>
                      <a:pt x="110" y="47"/>
                      <a:pt x="104" y="63"/>
                    </a:cubicBezTo>
                    <a:cubicBezTo>
                      <a:pt x="102" y="70"/>
                      <a:pt x="98" y="72"/>
                      <a:pt x="9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4"/>
              <p:cNvSpPr/>
              <p:nvPr/>
            </p:nvSpPr>
            <p:spPr>
              <a:xfrm>
                <a:off x="6446838" y="952500"/>
                <a:ext cx="617538" cy="363538"/>
              </a:xfrm>
              <a:custGeom>
                <a:rect b="b" l="l" r="r" t="t"/>
                <a:pathLst>
                  <a:path extrusionOk="0" h="73" w="124">
                    <a:moveTo>
                      <a:pt x="90" y="72"/>
                    </a:moveTo>
                    <a:cubicBezTo>
                      <a:pt x="84" y="73"/>
                      <a:pt x="79" y="70"/>
                      <a:pt x="77" y="63"/>
                    </a:cubicBezTo>
                    <a:cubicBezTo>
                      <a:pt x="72" y="50"/>
                      <a:pt x="68" y="36"/>
                      <a:pt x="63" y="23"/>
                    </a:cubicBezTo>
                    <a:cubicBezTo>
                      <a:pt x="63" y="22"/>
                      <a:pt x="62" y="22"/>
                      <a:pt x="62" y="21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56" y="36"/>
                      <a:pt x="52" y="50"/>
                      <a:pt x="47" y="63"/>
                    </a:cubicBezTo>
                    <a:cubicBezTo>
                      <a:pt x="44" y="70"/>
                      <a:pt x="40" y="73"/>
                      <a:pt x="32" y="72"/>
                    </a:cubicBezTo>
                    <a:cubicBezTo>
                      <a:pt x="25" y="72"/>
                      <a:pt x="22" y="70"/>
                      <a:pt x="19" y="63"/>
                    </a:cubicBezTo>
                    <a:cubicBezTo>
                      <a:pt x="13" y="46"/>
                      <a:pt x="8" y="30"/>
                      <a:pt x="2" y="14"/>
                    </a:cubicBezTo>
                    <a:cubicBezTo>
                      <a:pt x="0" y="9"/>
                      <a:pt x="0" y="5"/>
                      <a:pt x="6" y="2"/>
                    </a:cubicBezTo>
                    <a:cubicBezTo>
                      <a:pt x="12" y="0"/>
                      <a:pt x="19" y="1"/>
                      <a:pt x="21" y="6"/>
                    </a:cubicBezTo>
                    <a:cubicBezTo>
                      <a:pt x="25" y="17"/>
                      <a:pt x="28" y="29"/>
                      <a:pt x="31" y="40"/>
                    </a:cubicBezTo>
                    <a:cubicBezTo>
                      <a:pt x="32" y="42"/>
                      <a:pt x="33" y="45"/>
                      <a:pt x="33" y="48"/>
                    </a:cubicBezTo>
                    <a:cubicBezTo>
                      <a:pt x="33" y="48"/>
                      <a:pt x="34" y="49"/>
                      <a:pt x="34" y="49"/>
                    </a:cubicBezTo>
                    <a:cubicBezTo>
                      <a:pt x="34" y="49"/>
                      <a:pt x="34" y="48"/>
                      <a:pt x="35" y="48"/>
                    </a:cubicBezTo>
                    <a:cubicBezTo>
                      <a:pt x="39" y="36"/>
                      <a:pt x="43" y="24"/>
                      <a:pt x="47" y="12"/>
                    </a:cubicBezTo>
                    <a:cubicBezTo>
                      <a:pt x="50" y="4"/>
                      <a:pt x="54" y="1"/>
                      <a:pt x="62" y="1"/>
                    </a:cubicBezTo>
                    <a:cubicBezTo>
                      <a:pt x="70" y="1"/>
                      <a:pt x="73" y="4"/>
                      <a:pt x="76" y="12"/>
                    </a:cubicBezTo>
                    <a:cubicBezTo>
                      <a:pt x="81" y="23"/>
                      <a:pt x="85" y="36"/>
                      <a:pt x="89" y="48"/>
                    </a:cubicBezTo>
                    <a:cubicBezTo>
                      <a:pt x="89" y="48"/>
                      <a:pt x="90" y="49"/>
                      <a:pt x="90" y="49"/>
                    </a:cubicBezTo>
                    <a:cubicBezTo>
                      <a:pt x="90" y="49"/>
                      <a:pt x="90" y="48"/>
                      <a:pt x="90" y="48"/>
                    </a:cubicBezTo>
                    <a:cubicBezTo>
                      <a:pt x="94" y="35"/>
                      <a:pt x="98" y="23"/>
                      <a:pt x="101" y="10"/>
                    </a:cubicBezTo>
                    <a:cubicBezTo>
                      <a:pt x="103" y="5"/>
                      <a:pt x="106" y="2"/>
                      <a:pt x="112" y="1"/>
                    </a:cubicBezTo>
                    <a:cubicBezTo>
                      <a:pt x="121" y="1"/>
                      <a:pt x="124" y="6"/>
                      <a:pt x="121" y="14"/>
                    </a:cubicBezTo>
                    <a:cubicBezTo>
                      <a:pt x="116" y="31"/>
                      <a:pt x="110" y="47"/>
                      <a:pt x="104" y="63"/>
                    </a:cubicBezTo>
                    <a:cubicBezTo>
                      <a:pt x="102" y="70"/>
                      <a:pt x="98" y="72"/>
                      <a:pt x="9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4"/>
              <p:cNvSpPr/>
              <p:nvPr/>
            </p:nvSpPr>
            <p:spPr>
              <a:xfrm>
                <a:off x="5691188" y="952500"/>
                <a:ext cx="615950" cy="363538"/>
              </a:xfrm>
              <a:custGeom>
                <a:rect b="b" l="l" r="r" t="t"/>
                <a:pathLst>
                  <a:path extrusionOk="0" h="73" w="124">
                    <a:moveTo>
                      <a:pt x="90" y="72"/>
                    </a:moveTo>
                    <a:cubicBezTo>
                      <a:pt x="84" y="73"/>
                      <a:pt x="79" y="70"/>
                      <a:pt x="77" y="64"/>
                    </a:cubicBezTo>
                    <a:cubicBezTo>
                      <a:pt x="72" y="50"/>
                      <a:pt x="68" y="36"/>
                      <a:pt x="63" y="23"/>
                    </a:cubicBezTo>
                    <a:cubicBezTo>
                      <a:pt x="62" y="22"/>
                      <a:pt x="62" y="22"/>
                      <a:pt x="62" y="21"/>
                    </a:cubicBezTo>
                    <a:cubicBezTo>
                      <a:pt x="61" y="22"/>
                      <a:pt x="61" y="22"/>
                      <a:pt x="61" y="23"/>
                    </a:cubicBezTo>
                    <a:cubicBezTo>
                      <a:pt x="56" y="36"/>
                      <a:pt x="51" y="50"/>
                      <a:pt x="46" y="63"/>
                    </a:cubicBezTo>
                    <a:cubicBezTo>
                      <a:pt x="44" y="70"/>
                      <a:pt x="40" y="73"/>
                      <a:pt x="32" y="72"/>
                    </a:cubicBezTo>
                    <a:cubicBezTo>
                      <a:pt x="25" y="72"/>
                      <a:pt x="22" y="70"/>
                      <a:pt x="19" y="63"/>
                    </a:cubicBezTo>
                    <a:cubicBezTo>
                      <a:pt x="13" y="46"/>
                      <a:pt x="8" y="30"/>
                      <a:pt x="2" y="14"/>
                    </a:cubicBezTo>
                    <a:cubicBezTo>
                      <a:pt x="0" y="7"/>
                      <a:pt x="1" y="4"/>
                      <a:pt x="6" y="2"/>
                    </a:cubicBezTo>
                    <a:cubicBezTo>
                      <a:pt x="12" y="0"/>
                      <a:pt x="19" y="2"/>
                      <a:pt x="21" y="7"/>
                    </a:cubicBezTo>
                    <a:cubicBezTo>
                      <a:pt x="25" y="19"/>
                      <a:pt x="28" y="30"/>
                      <a:pt x="31" y="42"/>
                    </a:cubicBezTo>
                    <a:cubicBezTo>
                      <a:pt x="32" y="44"/>
                      <a:pt x="33" y="47"/>
                      <a:pt x="34" y="49"/>
                    </a:cubicBezTo>
                    <a:cubicBezTo>
                      <a:pt x="35" y="47"/>
                      <a:pt x="36" y="44"/>
                      <a:pt x="37" y="42"/>
                    </a:cubicBezTo>
                    <a:cubicBezTo>
                      <a:pt x="40" y="31"/>
                      <a:pt x="44" y="21"/>
                      <a:pt x="48" y="10"/>
                    </a:cubicBezTo>
                    <a:cubicBezTo>
                      <a:pt x="50" y="3"/>
                      <a:pt x="55" y="1"/>
                      <a:pt x="62" y="1"/>
                    </a:cubicBezTo>
                    <a:cubicBezTo>
                      <a:pt x="69" y="1"/>
                      <a:pt x="73" y="4"/>
                      <a:pt x="76" y="10"/>
                    </a:cubicBezTo>
                    <a:cubicBezTo>
                      <a:pt x="80" y="23"/>
                      <a:pt x="84" y="35"/>
                      <a:pt x="89" y="47"/>
                    </a:cubicBezTo>
                    <a:cubicBezTo>
                      <a:pt x="89" y="48"/>
                      <a:pt x="89" y="48"/>
                      <a:pt x="90" y="49"/>
                    </a:cubicBezTo>
                    <a:cubicBezTo>
                      <a:pt x="90" y="48"/>
                      <a:pt x="90" y="48"/>
                      <a:pt x="91" y="47"/>
                    </a:cubicBezTo>
                    <a:cubicBezTo>
                      <a:pt x="94" y="35"/>
                      <a:pt x="98" y="22"/>
                      <a:pt x="101" y="10"/>
                    </a:cubicBezTo>
                    <a:cubicBezTo>
                      <a:pt x="103" y="3"/>
                      <a:pt x="108" y="0"/>
                      <a:pt x="116" y="2"/>
                    </a:cubicBezTo>
                    <a:cubicBezTo>
                      <a:pt x="121" y="3"/>
                      <a:pt x="124" y="7"/>
                      <a:pt x="122" y="12"/>
                    </a:cubicBezTo>
                    <a:cubicBezTo>
                      <a:pt x="116" y="30"/>
                      <a:pt x="110" y="47"/>
                      <a:pt x="104" y="65"/>
                    </a:cubicBezTo>
                    <a:cubicBezTo>
                      <a:pt x="101" y="71"/>
                      <a:pt x="97" y="73"/>
                      <a:pt x="9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1" name="Google Shape;371;p34"/>
            <p:cNvSpPr txBox="1"/>
            <p:nvPr/>
          </p:nvSpPr>
          <p:spPr>
            <a:xfrm>
              <a:off x="1125653" y="5392972"/>
              <a:ext cx="15050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www.giz.de/ukraine</a:t>
              </a:r>
              <a:endParaRPr/>
            </a:p>
          </p:txBody>
        </p:sp>
      </p:grpSp>
      <p:grpSp>
        <p:nvGrpSpPr>
          <p:cNvPr id="372" name="Google Shape;372;p34"/>
          <p:cNvGrpSpPr/>
          <p:nvPr/>
        </p:nvGrpSpPr>
        <p:grpSpPr>
          <a:xfrm>
            <a:off x="3432046" y="5356779"/>
            <a:ext cx="3439262" cy="432000"/>
            <a:chOff x="6448350" y="5315471"/>
            <a:chExt cx="3439262" cy="432000"/>
          </a:xfrm>
        </p:grpSpPr>
        <p:pic>
          <p:nvPicPr>
            <p:cNvPr id="373" name="Google Shape;373;p3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448350" y="5315471"/>
              <a:ext cx="432000" cy="43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Google Shape;374;p34"/>
            <p:cNvSpPr txBox="1"/>
            <p:nvPr/>
          </p:nvSpPr>
          <p:spPr>
            <a:xfrm>
              <a:off x="7027983" y="5392972"/>
              <a:ext cx="28596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www.linkedin.com/company/giz-ukraine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gal notice GIZ">
  <p:cSld name="Legal notice GIZ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Screenshot, Blau, Reihe, parallel enthält.&#10;&#10;Automatisch generierte Beschreibung" id="376" name="Google Shape;376;p35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5"/>
          <p:cNvSpPr/>
          <p:nvPr/>
        </p:nvSpPr>
        <p:spPr>
          <a:xfrm>
            <a:off x="-8599" y="6246813"/>
            <a:ext cx="8492723" cy="611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5"/>
          <p:cNvSpPr/>
          <p:nvPr/>
        </p:nvSpPr>
        <p:spPr>
          <a:xfrm>
            <a:off x="-8599" y="3154430"/>
            <a:ext cx="12200599" cy="3092383"/>
          </a:xfrm>
          <a:prstGeom prst="wave">
            <a:avLst>
              <a:gd fmla="val 12500" name="adj1"/>
              <a:gd fmla="val 0" name="adj2"/>
            </a:avLst>
          </a:pr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35"/>
          <p:cNvPicPr preferRelativeResize="0"/>
          <p:nvPr/>
        </p:nvPicPr>
        <p:blipFill rotWithShape="1">
          <a:blip r:embed="rId3">
            <a:alphaModFix/>
          </a:blip>
          <a:srcRect b="7274" l="8373" r="0" t="7013"/>
          <a:stretch/>
        </p:blipFill>
        <p:spPr>
          <a:xfrm>
            <a:off x="-1" y="1"/>
            <a:ext cx="64677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5"/>
          <p:cNvSpPr/>
          <p:nvPr/>
        </p:nvSpPr>
        <p:spPr>
          <a:xfrm>
            <a:off x="1" y="0"/>
            <a:ext cx="12191999" cy="6246814"/>
          </a:xfrm>
          <a:prstGeom prst="rect">
            <a:avLst/>
          </a:prstGeom>
          <a:solidFill>
            <a:srgbClr val="E5F0FA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5"/>
          <p:cNvSpPr/>
          <p:nvPr/>
        </p:nvSpPr>
        <p:spPr>
          <a:xfrm>
            <a:off x="-21299" y="2469624"/>
            <a:ext cx="8396695" cy="2649730"/>
          </a:xfrm>
          <a:custGeom>
            <a:rect b="b" l="l" r="r" t="t"/>
            <a:pathLst>
              <a:path extrusionOk="0" h="2649730" w="8396695">
                <a:moveTo>
                  <a:pt x="11099" y="576950"/>
                </a:moveTo>
                <a:cubicBezTo>
                  <a:pt x="11099" y="358440"/>
                  <a:pt x="6932" y="0"/>
                  <a:pt x="12607" y="0"/>
                </a:cubicBezTo>
                <a:lnTo>
                  <a:pt x="8001048" y="0"/>
                </a:lnTo>
                <a:cubicBezTo>
                  <a:pt x="8219558" y="0"/>
                  <a:pt x="8396695" y="177137"/>
                  <a:pt x="8396695" y="395647"/>
                </a:cubicBezTo>
                <a:lnTo>
                  <a:pt x="8396695" y="2261966"/>
                </a:lnTo>
                <a:cubicBezTo>
                  <a:pt x="8396695" y="2480476"/>
                  <a:pt x="8219558" y="2649730"/>
                  <a:pt x="8001048" y="2649730"/>
                </a:cubicBezTo>
                <a:lnTo>
                  <a:pt x="4725" y="2633965"/>
                </a:lnTo>
                <a:cubicBezTo>
                  <a:pt x="-8833" y="2633965"/>
                  <a:pt x="11099" y="2102103"/>
                  <a:pt x="11099" y="1883593"/>
                </a:cubicBezTo>
                <a:cubicBezTo>
                  <a:pt x="13726" y="1442790"/>
                  <a:pt x="8472" y="1017753"/>
                  <a:pt x="11099" y="5769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5"/>
          <p:cNvSpPr/>
          <p:nvPr/>
        </p:nvSpPr>
        <p:spPr>
          <a:xfrm>
            <a:off x="4074160" y="3623457"/>
            <a:ext cx="32210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Dag-Hammarskjöld-Weg 1 - 5</a:t>
            </a:r>
            <a:b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65760 Eschborn, Germany</a:t>
            </a:r>
            <a:b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 +49  61 96  79 - 0</a:t>
            </a:r>
            <a:b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 +49  61 96  79 - 11 15</a:t>
            </a:r>
            <a:endParaRPr/>
          </a:p>
        </p:txBody>
      </p:sp>
      <p:sp>
        <p:nvSpPr>
          <p:cNvPr id="383" name="Google Shape;383;p35"/>
          <p:cNvSpPr txBox="1"/>
          <p:nvPr/>
        </p:nvSpPr>
        <p:spPr>
          <a:xfrm>
            <a:off x="543565" y="2543243"/>
            <a:ext cx="3530595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Deutsche Gesellschaft für</a:t>
            </a:r>
            <a:b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Internationale Zusammenarbeit (GIZ) GmbH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Registered offices</a:t>
            </a:r>
            <a:b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Bonn and Eschborn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Friedrich-Ebert-Allee 32 + 36</a:t>
            </a:r>
            <a:b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53113 Bonn, Germany</a:t>
            </a:r>
            <a:b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 +49  228  44 60 - 0</a:t>
            </a:r>
            <a:b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 +49  228  44 60 - 17 66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 info@giz.de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   www.giz.de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and photo">
  <p:cSld name="Quote and phot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11"/>
          <p:cNvSpPr/>
          <p:nvPr/>
        </p:nvSpPr>
        <p:spPr>
          <a:xfrm>
            <a:off x="1" y="1"/>
            <a:ext cx="12192000" cy="6242980"/>
          </a:xfrm>
          <a:prstGeom prst="rect">
            <a:avLst/>
          </a:prstGeom>
          <a:solidFill>
            <a:srgbClr val="E5F0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/>
          <p:nvPr/>
        </p:nvSpPr>
        <p:spPr>
          <a:xfrm>
            <a:off x="-13818" y="437223"/>
            <a:ext cx="5326140" cy="2802299"/>
          </a:xfrm>
          <a:custGeom>
            <a:rect b="b" l="l" r="r" t="t"/>
            <a:pathLst>
              <a:path extrusionOk="0" h="2802299" w="5326140">
                <a:moveTo>
                  <a:pt x="13818" y="466376"/>
                </a:moveTo>
                <a:cubicBezTo>
                  <a:pt x="13818" y="208804"/>
                  <a:pt x="1412" y="35578"/>
                  <a:pt x="4726" y="30153"/>
                </a:cubicBezTo>
                <a:lnTo>
                  <a:pt x="4859764" y="0"/>
                </a:lnTo>
                <a:cubicBezTo>
                  <a:pt x="5117336" y="0"/>
                  <a:pt x="5326140" y="208804"/>
                  <a:pt x="5326140" y="466376"/>
                </a:cubicBezTo>
                <a:lnTo>
                  <a:pt x="5326140" y="2331823"/>
                </a:lnTo>
                <a:cubicBezTo>
                  <a:pt x="5326140" y="2589395"/>
                  <a:pt x="5117336" y="2798199"/>
                  <a:pt x="4859764" y="2798199"/>
                </a:cubicBezTo>
                <a:lnTo>
                  <a:pt x="442" y="2802299"/>
                </a:lnTo>
                <a:cubicBezTo>
                  <a:pt x="-2902" y="2789997"/>
                  <a:pt x="13818" y="2589395"/>
                  <a:pt x="13818" y="2331823"/>
                </a:cubicBezTo>
                <a:lnTo>
                  <a:pt x="13818" y="466376"/>
                </a:lnTo>
                <a:close/>
              </a:path>
            </a:pathLst>
          </a:custGeom>
          <a:solidFill>
            <a:srgbClr val="006C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 b="0" l="0" r="21105" t="20274"/>
          <a:stretch/>
        </p:blipFill>
        <p:spPr>
          <a:xfrm>
            <a:off x="7381400" y="-1"/>
            <a:ext cx="4810599" cy="593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1"/>
          <p:cNvPicPr preferRelativeResize="0"/>
          <p:nvPr/>
        </p:nvPicPr>
        <p:blipFill rotWithShape="1">
          <a:blip r:embed="rId3">
            <a:alphaModFix amt="80000"/>
          </a:blip>
          <a:srcRect b="0" l="0" r="2687" t="0"/>
          <a:stretch/>
        </p:blipFill>
        <p:spPr>
          <a:xfrm>
            <a:off x="7078722" y="1809859"/>
            <a:ext cx="5113277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1"/>
          <p:cNvPicPr preferRelativeResize="0"/>
          <p:nvPr/>
        </p:nvPicPr>
        <p:blipFill rotWithShape="1">
          <a:blip r:embed="rId4">
            <a:alphaModFix/>
          </a:blip>
          <a:srcRect b="0" l="0" r="4026" t="0"/>
          <a:stretch/>
        </p:blipFill>
        <p:spPr>
          <a:xfrm>
            <a:off x="5000733" y="1070910"/>
            <a:ext cx="7191267" cy="29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/>
          <p:nvPr>
            <p:ph idx="2" type="pic"/>
          </p:nvPr>
        </p:nvSpPr>
        <p:spPr>
          <a:xfrm>
            <a:off x="2569122" y="436563"/>
            <a:ext cx="2743200" cy="279876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533406" y="3419598"/>
            <a:ext cx="4642366" cy="369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3" type="body"/>
          </p:nvPr>
        </p:nvSpPr>
        <p:spPr>
          <a:xfrm>
            <a:off x="5943600" y="1671779"/>
            <a:ext cx="5807075" cy="171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i="1" sz="20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i="1" sz="2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i="1" sz="2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i="1" sz="2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i="1" sz="2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4" type="body"/>
          </p:nvPr>
        </p:nvSpPr>
        <p:spPr>
          <a:xfrm>
            <a:off x="7652017" y="4131065"/>
            <a:ext cx="3419475" cy="2365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5" type="body"/>
          </p:nvPr>
        </p:nvSpPr>
        <p:spPr>
          <a:xfrm>
            <a:off x="7652017" y="4351039"/>
            <a:ext cx="3419475" cy="2365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6" type="body"/>
          </p:nvPr>
        </p:nvSpPr>
        <p:spPr>
          <a:xfrm>
            <a:off x="532334" y="3858284"/>
            <a:ext cx="4643438" cy="2194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−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048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- three items">
  <p:cSld name="List - three item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33405" y="1703991"/>
            <a:ext cx="10627941" cy="32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60" name="Google Shape;60;p12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2"/>
          <p:cNvSpPr/>
          <p:nvPr/>
        </p:nvSpPr>
        <p:spPr>
          <a:xfrm>
            <a:off x="1346199" y="2354720"/>
            <a:ext cx="10045293" cy="900000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5" y="2304973"/>
            <a:ext cx="1348166" cy="99949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/>
          <p:nvPr>
            <p:ph idx="3" type="body"/>
          </p:nvPr>
        </p:nvSpPr>
        <p:spPr>
          <a:xfrm>
            <a:off x="2182086" y="2462402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4" type="body"/>
          </p:nvPr>
        </p:nvSpPr>
        <p:spPr>
          <a:xfrm>
            <a:off x="2182086" y="2683118"/>
            <a:ext cx="8970798" cy="434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2"/>
          <p:cNvSpPr/>
          <p:nvPr>
            <p:ph idx="5" type="pic"/>
          </p:nvPr>
        </p:nvSpPr>
        <p:spPr>
          <a:xfrm>
            <a:off x="622681" y="2398185"/>
            <a:ext cx="649996" cy="77681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2"/>
          <p:cNvSpPr/>
          <p:nvPr/>
        </p:nvSpPr>
        <p:spPr>
          <a:xfrm>
            <a:off x="1346199" y="3708998"/>
            <a:ext cx="10045293" cy="900000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5" y="3659251"/>
            <a:ext cx="1348166" cy="99949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/>
          <p:nvPr>
            <p:ph idx="6" type="body"/>
          </p:nvPr>
        </p:nvSpPr>
        <p:spPr>
          <a:xfrm>
            <a:off x="2182086" y="3816680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7" type="body"/>
          </p:nvPr>
        </p:nvSpPr>
        <p:spPr>
          <a:xfrm>
            <a:off x="2182086" y="4037396"/>
            <a:ext cx="8970798" cy="434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/>
          <p:nvPr>
            <p:ph idx="8" type="pic"/>
          </p:nvPr>
        </p:nvSpPr>
        <p:spPr>
          <a:xfrm>
            <a:off x="622681" y="3752463"/>
            <a:ext cx="649996" cy="77681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2"/>
          <p:cNvSpPr/>
          <p:nvPr/>
        </p:nvSpPr>
        <p:spPr>
          <a:xfrm>
            <a:off x="1346199" y="5059058"/>
            <a:ext cx="10045293" cy="900000"/>
          </a:xfrm>
          <a:prstGeom prst="roundRect">
            <a:avLst>
              <a:gd fmla="val 16667" name="adj"/>
            </a:avLst>
          </a:prstGeom>
          <a:solidFill>
            <a:srgbClr val="E5F0FA">
              <a:alpha val="98823"/>
            </a:srgbClr>
          </a:solidFill>
          <a:ln>
            <a:noFill/>
          </a:ln>
        </p:spPr>
        <p:txBody>
          <a:bodyPr anchorCtr="0" anchor="ctr" bIns="27000" lIns="270000" spcFirstLastPara="1" rIns="54000" wrap="square" tIns="27000">
            <a:noAutofit/>
          </a:bodyPr>
          <a:lstStyle/>
          <a:p>
            <a:pPr indent="0" lvl="1" marL="601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5" y="5009311"/>
            <a:ext cx="1348166" cy="99949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2"/>
          <p:cNvSpPr txBox="1"/>
          <p:nvPr>
            <p:ph idx="9" type="body"/>
          </p:nvPr>
        </p:nvSpPr>
        <p:spPr>
          <a:xfrm>
            <a:off x="2182086" y="5166740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3" type="body"/>
          </p:nvPr>
        </p:nvSpPr>
        <p:spPr>
          <a:xfrm>
            <a:off x="2182086" y="5387456"/>
            <a:ext cx="8970798" cy="434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/>
          <p:nvPr>
            <p:ph idx="14" type="pic"/>
          </p:nvPr>
        </p:nvSpPr>
        <p:spPr>
          <a:xfrm>
            <a:off x="622681" y="5102523"/>
            <a:ext cx="649996" cy="7768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wave">
  <p:cSld name="Title and Content - wav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Screenshot, Grafiken, Electric Blue (Farbe), Design enthält.&#10;&#10;Automatisch generierte Beschreibung" id="78" name="Google Shape;78;p13"/>
          <p:cNvPicPr preferRelativeResize="0"/>
          <p:nvPr/>
        </p:nvPicPr>
        <p:blipFill rotWithShape="1">
          <a:blip r:embed="rId2">
            <a:alphaModFix/>
          </a:blip>
          <a:srcRect b="214" l="356" r="334" t="11688"/>
          <a:stretch/>
        </p:blipFill>
        <p:spPr>
          <a:xfrm>
            <a:off x="0" y="1410962"/>
            <a:ext cx="12192000" cy="491146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>
            <p:ph type="title"/>
          </p:nvPr>
        </p:nvSpPr>
        <p:spPr>
          <a:xfrm>
            <a:off x="533405" y="365126"/>
            <a:ext cx="8114200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533405" y="850493"/>
            <a:ext cx="8114206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15508" l="4511" r="10471" t="30168"/>
          <a:stretch/>
        </p:blipFill>
        <p:spPr>
          <a:xfrm>
            <a:off x="8290157" y="0"/>
            <a:ext cx="3901843" cy="1701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533405" y="365126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Ein Bild, das Screenshot, Blau, Reihe, parallel enthält.&#10;&#10;Automatisch generierte Beschreibung" id="91" name="Google Shape;91;p14"/>
          <p:cNvPicPr preferRelativeResize="0"/>
          <p:nvPr/>
        </p:nvPicPr>
        <p:blipFill rotWithShape="1">
          <a:blip r:embed="rId2">
            <a:alphaModFix/>
          </a:blip>
          <a:srcRect b="0" l="0" r="27031" t="0"/>
          <a:stretch/>
        </p:blipFill>
        <p:spPr>
          <a:xfrm>
            <a:off x="8009466" y="0"/>
            <a:ext cx="4182534" cy="127150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533405" y="850493"/>
            <a:ext cx="7340600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533405" y="1703991"/>
            <a:ext cx="10627941" cy="32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3" type="body"/>
          </p:nvPr>
        </p:nvSpPr>
        <p:spPr>
          <a:xfrm>
            <a:off x="1913375" y="2508291"/>
            <a:ext cx="3694945" cy="115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4" type="body"/>
          </p:nvPr>
        </p:nvSpPr>
        <p:spPr>
          <a:xfrm>
            <a:off x="1913375" y="4196041"/>
            <a:ext cx="3694945" cy="115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5" type="body"/>
          </p:nvPr>
        </p:nvSpPr>
        <p:spPr>
          <a:xfrm>
            <a:off x="7279518" y="2508291"/>
            <a:ext cx="3881828" cy="115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6" type="body"/>
          </p:nvPr>
        </p:nvSpPr>
        <p:spPr>
          <a:xfrm>
            <a:off x="7279518" y="4196041"/>
            <a:ext cx="3881828" cy="115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7" type="body"/>
          </p:nvPr>
        </p:nvSpPr>
        <p:spPr>
          <a:xfrm>
            <a:off x="533404" y="5828118"/>
            <a:ext cx="10627941" cy="32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4"/>
          <p:cNvSpPr/>
          <p:nvPr>
            <p:ph idx="8" type="pic"/>
          </p:nvPr>
        </p:nvSpPr>
        <p:spPr>
          <a:xfrm>
            <a:off x="497084" y="2508291"/>
            <a:ext cx="1224000" cy="1150938"/>
          </a:xfrm>
          <a:prstGeom prst="roundRect">
            <a:avLst>
              <a:gd fmla="val 16667" name="adj"/>
            </a:avLst>
          </a:prstGeom>
          <a:noFill/>
          <a:ln cap="rnd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4"/>
          <p:cNvSpPr/>
          <p:nvPr>
            <p:ph idx="9" type="pic"/>
          </p:nvPr>
        </p:nvSpPr>
        <p:spPr>
          <a:xfrm>
            <a:off x="5856420" y="4196040"/>
            <a:ext cx="1224000" cy="1150938"/>
          </a:xfrm>
          <a:prstGeom prst="roundRect">
            <a:avLst>
              <a:gd fmla="val 16667" name="adj"/>
            </a:avLst>
          </a:prstGeom>
          <a:noFill/>
          <a:ln cap="rnd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4"/>
          <p:cNvSpPr/>
          <p:nvPr>
            <p:ph idx="13" type="pic"/>
          </p:nvPr>
        </p:nvSpPr>
        <p:spPr>
          <a:xfrm>
            <a:off x="5856420" y="2515072"/>
            <a:ext cx="1224000" cy="1150938"/>
          </a:xfrm>
          <a:prstGeom prst="roundRect">
            <a:avLst>
              <a:gd fmla="val 16667" name="adj"/>
            </a:avLst>
          </a:prstGeom>
          <a:noFill/>
          <a:ln cap="rnd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4"/>
          <p:cNvSpPr/>
          <p:nvPr>
            <p:ph idx="14" type="pic"/>
          </p:nvPr>
        </p:nvSpPr>
        <p:spPr>
          <a:xfrm>
            <a:off x="497084" y="4196040"/>
            <a:ext cx="1224000" cy="1150938"/>
          </a:xfrm>
          <a:prstGeom prst="roundRect">
            <a:avLst>
              <a:gd fmla="val 16667" name="adj"/>
            </a:avLst>
          </a:prstGeom>
          <a:noFill/>
          <a:ln cap="rnd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SDG Cluster" showMasterSp="0">
  <p:cSld name="Title - SDG Clust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5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2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Energy Cluster " showMasterSp="0">
  <p:cSld name="Title - Energy Cluster 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6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2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RS Cluster " showMasterSp="0">
  <p:cSld name="Title - RS Cluster 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513" y="158787"/>
            <a:ext cx="11884736" cy="501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" type="subTitle"/>
          </p:nvPr>
        </p:nvSpPr>
        <p:spPr>
          <a:xfrm>
            <a:off x="876300" y="3631385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7"/>
          <p:cNvSpPr/>
          <p:nvPr/>
        </p:nvSpPr>
        <p:spPr>
          <a:xfrm>
            <a:off x="7154690" y="4888930"/>
            <a:ext cx="4878559" cy="2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300" y="5506417"/>
            <a:ext cx="3022401" cy="78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>
            <p:ph idx="2" type="body"/>
          </p:nvPr>
        </p:nvSpPr>
        <p:spPr>
          <a:xfrm>
            <a:off x="5751500" y="3631385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−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9852" y="520105"/>
            <a:ext cx="1522012" cy="151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533405" y="365126"/>
            <a:ext cx="10588785" cy="89761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  <a:defRPr b="1" i="0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533405" y="1703991"/>
            <a:ext cx="10588785" cy="447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−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1161571" y="6495835"/>
            <a:ext cx="72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2122712" y="6495835"/>
            <a:ext cx="6840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8"/>
          <p:cNvCxnSpPr/>
          <p:nvPr/>
        </p:nvCxnSpPr>
        <p:spPr>
          <a:xfrm>
            <a:off x="1029393" y="6488001"/>
            <a:ext cx="0" cy="108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" name="Google Shape;16;p8"/>
          <p:cNvCxnSpPr/>
          <p:nvPr/>
        </p:nvCxnSpPr>
        <p:spPr>
          <a:xfrm>
            <a:off x="1991686" y="6488001"/>
            <a:ext cx="0" cy="1080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7" name="Google Shape;17;p8"/>
          <p:cNvGrpSpPr/>
          <p:nvPr/>
        </p:nvGrpSpPr>
        <p:grpSpPr>
          <a:xfrm>
            <a:off x="11122192" y="6244650"/>
            <a:ext cx="849312" cy="416165"/>
            <a:chOff x="11122192" y="6244650"/>
            <a:chExt cx="849312" cy="416165"/>
          </a:xfrm>
        </p:grpSpPr>
        <p:pic>
          <p:nvPicPr>
            <p:cNvPr id="18" name="Google Shape;18;p8"/>
            <p:cNvPicPr preferRelativeResize="0"/>
            <p:nvPr/>
          </p:nvPicPr>
          <p:blipFill rotWithShape="1">
            <a:blip r:embed="rId1">
              <a:alphaModFix/>
            </a:blip>
            <a:srcRect b="0" l="0" r="64013" t="0"/>
            <a:stretch/>
          </p:blipFill>
          <p:spPr>
            <a:xfrm>
              <a:off x="11646545" y="6423190"/>
              <a:ext cx="309835" cy="237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8"/>
            <p:cNvSpPr/>
            <p:nvPr/>
          </p:nvSpPr>
          <p:spPr>
            <a:xfrm>
              <a:off x="11122192" y="6244650"/>
              <a:ext cx="849312" cy="51896"/>
            </a:xfrm>
            <a:prstGeom prst="rect">
              <a:avLst/>
            </a:prstGeom>
            <a:solidFill>
              <a:srgbClr val="C80F0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Relationship Id="rId4" Type="http://schemas.openxmlformats.org/officeDocument/2006/relationships/image" Target="../media/image27.jpg"/><Relationship Id="rId5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anna.gulevska@silabua.com" TargetMode="External"/><Relationship Id="rId4" Type="http://schemas.openxmlformats.org/officeDocument/2006/relationships/hyperlink" Target="mailto:ak@silabua.com" TargetMode="External"/><Relationship Id="rId5" Type="http://schemas.openxmlformats.org/officeDocument/2006/relationships/hyperlink" Target="mailto:chuba.ua89@gmail.com" TargetMode="External"/><Relationship Id="rId6" Type="http://schemas.openxmlformats.org/officeDocument/2006/relationships/hyperlink" Target="mailto:evgeniia_umanets@silabua.com" TargetMode="External"/><Relationship Id="rId7" Type="http://schemas.openxmlformats.org/officeDocument/2006/relationships/hyperlink" Target="mailto:pr@silabua.co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"/>
          <p:cNvSpPr txBox="1"/>
          <p:nvPr>
            <p:ph type="ctrTitle"/>
          </p:nvPr>
        </p:nvSpPr>
        <p:spPr>
          <a:xfrm>
            <a:off x="876300" y="2645227"/>
            <a:ext cx="8331200" cy="8761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en-GB"/>
              <a:t>REYOIN</a:t>
            </a:r>
            <a:endParaRPr/>
          </a:p>
        </p:txBody>
      </p:sp>
      <p:sp>
        <p:nvSpPr>
          <p:cNvPr id="389" name="Google Shape;389;p1"/>
          <p:cNvSpPr txBox="1"/>
          <p:nvPr>
            <p:ph idx="1" type="subTitle"/>
          </p:nvPr>
        </p:nvSpPr>
        <p:spPr>
          <a:xfrm>
            <a:off x="876300" y="3800718"/>
            <a:ext cx="4680000" cy="557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             Львівська область</a:t>
            </a:r>
            <a:endParaRPr/>
          </a:p>
        </p:txBody>
      </p:sp>
      <p:sp>
        <p:nvSpPr>
          <p:cNvPr id="390" name="Google Shape;390;p1"/>
          <p:cNvSpPr txBox="1"/>
          <p:nvPr>
            <p:ph idx="2" type="body"/>
          </p:nvPr>
        </p:nvSpPr>
        <p:spPr>
          <a:xfrm>
            <a:off x="5740917" y="3800718"/>
            <a:ext cx="3456000" cy="557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26 листопада 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6" name="Google Shape;396;p2"/>
          <p:cNvSpPr txBox="1"/>
          <p:nvPr>
            <p:ph idx="3" type="body"/>
          </p:nvPr>
        </p:nvSpPr>
        <p:spPr>
          <a:xfrm>
            <a:off x="536764" y="3005711"/>
            <a:ext cx="5563200" cy="23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/>
              <a:t>Організація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: SILab Ukraine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/>
              <a:t>Регіон реалізації: Львівська область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Новороздільська ТГ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Дрогобицька ТГ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/>
              <a:t>Бориславська ТГ</a:t>
            </a:r>
            <a:endParaRPr/>
          </a:p>
          <a:p>
            <a:pPr indent="-158750" lvl="0" marL="2857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2" title="s1535.jpg"/>
          <p:cNvPicPr preferRelativeResize="0"/>
          <p:nvPr/>
        </p:nvPicPr>
        <p:blipFill rotWithShape="1">
          <a:blip r:embed="rId3">
            <a:alphaModFix/>
          </a:blip>
          <a:srcRect b="35555" l="0" r="0" t="9677"/>
          <a:stretch/>
        </p:blipFill>
        <p:spPr>
          <a:xfrm>
            <a:off x="6724925" y="214700"/>
            <a:ext cx="4136525" cy="170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" title="45097835_1187714534708883_5054054477250691072_n-600x304.jpg"/>
          <p:cNvPicPr preferRelativeResize="0"/>
          <p:nvPr/>
        </p:nvPicPr>
        <p:blipFill rotWithShape="1">
          <a:blip r:embed="rId4">
            <a:alphaModFix/>
          </a:blip>
          <a:srcRect b="0" l="0" r="0" t="23053"/>
          <a:stretch/>
        </p:blipFill>
        <p:spPr>
          <a:xfrm>
            <a:off x="6724925" y="2096175"/>
            <a:ext cx="4136524" cy="16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" title="IMG_20221103_095004-scaled-e1737391558508-800x445.jpg"/>
          <p:cNvPicPr preferRelativeResize="0"/>
          <p:nvPr/>
        </p:nvPicPr>
        <p:blipFill rotWithShape="1">
          <a:blip r:embed="rId5">
            <a:alphaModFix/>
          </a:blip>
          <a:srcRect b="9206" l="0" r="0" t="0"/>
          <a:stretch/>
        </p:blipFill>
        <p:spPr>
          <a:xfrm>
            <a:off x="6724925" y="3890075"/>
            <a:ext cx="4083100" cy="20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05" name="Google Shape;405;p3" title="499718339_1225326712713617_1061747275061432473_n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283" r="9283" t="0"/>
          <a:stretch/>
        </p:blipFill>
        <p:spPr>
          <a:xfrm>
            <a:off x="1892825" y="436575"/>
            <a:ext cx="3419400" cy="2798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06" name="Google Shape;406;p3"/>
          <p:cNvSpPr txBox="1"/>
          <p:nvPr>
            <p:ph idx="1" type="body"/>
          </p:nvPr>
        </p:nvSpPr>
        <p:spPr>
          <a:xfrm>
            <a:off x="533406" y="3419598"/>
            <a:ext cx="4642366" cy="369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Коротко про організацію</a:t>
            </a:r>
            <a:endParaRPr/>
          </a:p>
        </p:txBody>
      </p:sp>
      <p:sp>
        <p:nvSpPr>
          <p:cNvPr id="407" name="Google Shape;407;p3"/>
          <p:cNvSpPr txBox="1"/>
          <p:nvPr>
            <p:ph idx="3" type="body"/>
          </p:nvPr>
        </p:nvSpPr>
        <p:spPr>
          <a:xfrm>
            <a:off x="5943600" y="1138950"/>
            <a:ext cx="5807100" cy="25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1600"/>
              <a:t>SILab Ukraine спрямована на розвиток екосистеми соціального підприємництва та соціальних інновацій в Україні шляхом створення нових і підтримки досвідчених соціальних підприємств, стимулювання соціальних інновацій серед організацій громадянського суспільства та соціальних підприємців, розвитку практик соціального інвестування, мобілізації громад і зміцнення соціального партнерства для досягнення соціального впливу.</a:t>
            </a:r>
            <a:endParaRPr/>
          </a:p>
        </p:txBody>
      </p:sp>
      <p:sp>
        <p:nvSpPr>
          <p:cNvPr id="408" name="Google Shape;408;p3"/>
          <p:cNvSpPr txBox="1"/>
          <p:nvPr>
            <p:ph idx="6" type="body"/>
          </p:nvPr>
        </p:nvSpPr>
        <p:spPr>
          <a:xfrm>
            <a:off x="532325" y="3973800"/>
            <a:ext cx="5889600" cy="20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1" lang="en-GB" sz="1600"/>
              <a:t>Протягом останніх 8 років SILab Ukraine провела понад 55 заходів із розвитку потенціалу, включно з тренінговими курсами, школами соціального підприємництва, акселераційними та інкубаційними програмами, хакатонами та конференціями. Ці ініціативи залучили понад 200 команд і загалом 1 600 учасників. Діяльність SILab охопила 24 регіональні центри по всій Україні.</a:t>
            </a:r>
            <a:endParaRPr b="1" i="1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"/>
          <p:cNvSpPr txBox="1"/>
          <p:nvPr>
            <p:ph type="title"/>
          </p:nvPr>
        </p:nvSpPr>
        <p:spPr>
          <a:xfrm>
            <a:off x="533405" y="897088"/>
            <a:ext cx="7340595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/>
              <a:t>Графік реалізації проєкту та основні види діяльності</a:t>
            </a:r>
            <a:endParaRPr sz="3000"/>
          </a:p>
        </p:txBody>
      </p:sp>
      <p:sp>
        <p:nvSpPr>
          <p:cNvPr id="414" name="Google Shape;414;p4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5" name="Google Shape;415;p4"/>
          <p:cNvSpPr txBox="1"/>
          <p:nvPr>
            <p:ph idx="4" type="body"/>
          </p:nvPr>
        </p:nvSpPr>
        <p:spPr>
          <a:xfrm>
            <a:off x="2182075" y="2767100"/>
            <a:ext cx="89709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Проведення дев’ять фокус-групових дискусій (три в кожній громаді) за участю представників місцевої влади, депутатів, громадянського суспільства та приватного сектору. </a:t>
            </a:r>
            <a:endParaRPr/>
          </a:p>
        </p:txBody>
      </p:sp>
      <p:sp>
        <p:nvSpPr>
          <p:cNvPr id="416" name="Google Shape;416;p4"/>
          <p:cNvSpPr/>
          <p:nvPr>
            <p:ph idx="5" type="pic"/>
          </p:nvPr>
        </p:nvSpPr>
        <p:spPr>
          <a:xfrm>
            <a:off x="622681" y="2398185"/>
            <a:ext cx="649996" cy="776815"/>
          </a:xfrm>
          <a:prstGeom prst="rect">
            <a:avLst/>
          </a:prstGeom>
          <a:noFill/>
          <a:ln>
            <a:noFill/>
          </a:ln>
        </p:spPr>
      </p:sp>
      <p:sp>
        <p:nvSpPr>
          <p:cNvPr id="417" name="Google Shape;417;p4"/>
          <p:cNvSpPr txBox="1"/>
          <p:nvPr>
            <p:ph idx="6" type="body"/>
          </p:nvPr>
        </p:nvSpPr>
        <p:spPr>
          <a:xfrm>
            <a:off x="2182086" y="3816680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Грудень 2025 року </a:t>
            </a:r>
            <a:endParaRPr/>
          </a:p>
        </p:txBody>
      </p:sp>
      <p:sp>
        <p:nvSpPr>
          <p:cNvPr id="418" name="Google Shape;418;p4"/>
          <p:cNvSpPr txBox="1"/>
          <p:nvPr>
            <p:ph idx="7" type="body"/>
          </p:nvPr>
        </p:nvSpPr>
        <p:spPr>
          <a:xfrm>
            <a:off x="2182075" y="4049200"/>
            <a:ext cx="89709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Розробка «Карти проблем місцевого ринку праці», що узагальнюють бар’єри, потреби та можливості для вразливих груп.</a:t>
            </a:r>
            <a:endParaRPr/>
          </a:p>
        </p:txBody>
      </p:sp>
      <p:sp>
        <p:nvSpPr>
          <p:cNvPr id="419" name="Google Shape;419;p4"/>
          <p:cNvSpPr/>
          <p:nvPr>
            <p:ph idx="8" type="pic"/>
          </p:nvPr>
        </p:nvSpPr>
        <p:spPr>
          <a:xfrm>
            <a:off x="622681" y="3752463"/>
            <a:ext cx="649996" cy="776815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4"/>
          <p:cNvSpPr txBox="1"/>
          <p:nvPr>
            <p:ph idx="9" type="body"/>
          </p:nvPr>
        </p:nvSpPr>
        <p:spPr>
          <a:xfrm>
            <a:off x="2182086" y="5166740"/>
            <a:ext cx="8970798" cy="21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Грудень 2025 року</a:t>
            </a:r>
            <a:endParaRPr/>
          </a:p>
        </p:txBody>
      </p:sp>
      <p:sp>
        <p:nvSpPr>
          <p:cNvPr id="421" name="Google Shape;421;p4"/>
          <p:cNvSpPr txBox="1"/>
          <p:nvPr>
            <p:ph idx="13" type="body"/>
          </p:nvPr>
        </p:nvSpPr>
        <p:spPr>
          <a:xfrm>
            <a:off x="2182086" y="5387456"/>
            <a:ext cx="8970798" cy="434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Проведення трьох спільних семінарів з діалогу, організовані в Новороздільській, Дрогобицькій та Бориславській ТГ для підтвердження результатів та визначення пріоритетних завдань.</a:t>
            </a:r>
            <a:endParaRPr/>
          </a:p>
        </p:txBody>
      </p:sp>
      <p:sp>
        <p:nvSpPr>
          <p:cNvPr id="422" name="Google Shape;422;p4"/>
          <p:cNvSpPr/>
          <p:nvPr>
            <p:ph idx="14" type="pic"/>
          </p:nvPr>
        </p:nvSpPr>
        <p:spPr>
          <a:xfrm>
            <a:off x="622681" y="5102523"/>
            <a:ext cx="649996" cy="776815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p4"/>
          <p:cNvSpPr txBox="1"/>
          <p:nvPr/>
        </p:nvSpPr>
        <p:spPr>
          <a:xfrm>
            <a:off x="622675" y="1583400"/>
            <a:ext cx="1005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/>
              <a:t>Етап 1 / 1-й місяць – Партисипативне картування потреб і викликів ринку праці</a:t>
            </a:r>
            <a:endParaRPr b="1" sz="1700"/>
          </a:p>
        </p:txBody>
      </p:sp>
      <p:sp>
        <p:nvSpPr>
          <p:cNvPr id="424" name="Google Shape;424;p4"/>
          <p:cNvSpPr txBox="1"/>
          <p:nvPr>
            <p:ph idx="6" type="body"/>
          </p:nvPr>
        </p:nvSpPr>
        <p:spPr>
          <a:xfrm>
            <a:off x="2182036" y="2462718"/>
            <a:ext cx="89709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8.12 - Новороздільська ТГ, 9.12 - Бориславська ТГ  та 10.12 - Дрогобицька ТГ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a9d183aa5f_0_41"/>
          <p:cNvSpPr txBox="1"/>
          <p:nvPr>
            <p:ph type="title"/>
          </p:nvPr>
        </p:nvSpPr>
        <p:spPr>
          <a:xfrm>
            <a:off x="533405" y="897088"/>
            <a:ext cx="7340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/>
              <a:t>Графік реалізації проєкту та основні види діяльності</a:t>
            </a:r>
            <a:endParaRPr sz="3000"/>
          </a:p>
        </p:txBody>
      </p:sp>
      <p:sp>
        <p:nvSpPr>
          <p:cNvPr id="430" name="Google Shape;430;g3a9d183aa5f_0_41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1" name="Google Shape;431;g3a9d183aa5f_0_41"/>
          <p:cNvSpPr txBox="1"/>
          <p:nvPr>
            <p:ph idx="4" type="body"/>
          </p:nvPr>
        </p:nvSpPr>
        <p:spPr>
          <a:xfrm>
            <a:off x="2182075" y="2773163"/>
            <a:ext cx="89709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Проведення р</a:t>
            </a:r>
            <a:r>
              <a:rPr lang="en-GB"/>
              <a:t>егіонального дводенного хакатону за участю приблизно 70 учасників з трьох цільових громад за підтримки 10 менторів та експертів. Участь команд-консорціумів.</a:t>
            </a:r>
            <a:endParaRPr/>
          </a:p>
        </p:txBody>
      </p:sp>
      <p:sp>
        <p:nvSpPr>
          <p:cNvPr id="432" name="Google Shape;432;g3a9d183aa5f_0_41"/>
          <p:cNvSpPr/>
          <p:nvPr>
            <p:ph idx="5" type="pic"/>
          </p:nvPr>
        </p:nvSpPr>
        <p:spPr>
          <a:xfrm>
            <a:off x="622681" y="2398185"/>
            <a:ext cx="650100" cy="7767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g3a9d183aa5f_0_41"/>
          <p:cNvSpPr txBox="1"/>
          <p:nvPr>
            <p:ph idx="6" type="body"/>
          </p:nvPr>
        </p:nvSpPr>
        <p:spPr>
          <a:xfrm>
            <a:off x="2182086" y="3816680"/>
            <a:ext cx="89709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Лютий 2026 року </a:t>
            </a:r>
            <a:endParaRPr/>
          </a:p>
        </p:txBody>
      </p:sp>
      <p:sp>
        <p:nvSpPr>
          <p:cNvPr id="434" name="Google Shape;434;g3a9d183aa5f_0_41"/>
          <p:cNvSpPr txBox="1"/>
          <p:nvPr>
            <p:ph idx="7" type="body"/>
          </p:nvPr>
        </p:nvSpPr>
        <p:spPr>
          <a:xfrm>
            <a:off x="2182075" y="4153449"/>
            <a:ext cx="89709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Розробка</a:t>
            </a:r>
            <a:r>
              <a:rPr lang="en-GB"/>
              <a:t> щонайменше 15 концепцій інноваційних рішень (5–6 на громаду).</a:t>
            </a:r>
            <a:endParaRPr/>
          </a:p>
        </p:txBody>
      </p:sp>
      <p:sp>
        <p:nvSpPr>
          <p:cNvPr id="435" name="Google Shape;435;g3a9d183aa5f_0_41"/>
          <p:cNvSpPr/>
          <p:nvPr>
            <p:ph idx="8" type="pic"/>
          </p:nvPr>
        </p:nvSpPr>
        <p:spPr>
          <a:xfrm>
            <a:off x="622681" y="3752463"/>
            <a:ext cx="650100" cy="776700"/>
          </a:xfrm>
          <a:prstGeom prst="rect">
            <a:avLst/>
          </a:prstGeom>
          <a:noFill/>
          <a:ln>
            <a:noFill/>
          </a:ln>
        </p:spPr>
      </p:sp>
      <p:sp>
        <p:nvSpPr>
          <p:cNvPr id="436" name="Google Shape;436;g3a9d183aa5f_0_41"/>
          <p:cNvSpPr txBox="1"/>
          <p:nvPr>
            <p:ph idx="9" type="body"/>
          </p:nvPr>
        </p:nvSpPr>
        <p:spPr>
          <a:xfrm>
            <a:off x="2182086" y="5166740"/>
            <a:ext cx="89709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Лютий 2026 року</a:t>
            </a:r>
            <a:endParaRPr/>
          </a:p>
        </p:txBody>
      </p:sp>
      <p:sp>
        <p:nvSpPr>
          <p:cNvPr id="437" name="Google Shape;437;g3a9d183aa5f_0_41"/>
          <p:cNvSpPr txBox="1"/>
          <p:nvPr>
            <p:ph idx="13" type="body"/>
          </p:nvPr>
        </p:nvSpPr>
        <p:spPr>
          <a:xfrm>
            <a:off x="2182086" y="5387456"/>
            <a:ext cx="8970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Проведення пітчинг-сесії, під час якої від кожної громади буде обрано до двох найперспективніших рішень для міжнародного візиту-обміну.</a:t>
            </a:r>
            <a:endParaRPr/>
          </a:p>
        </p:txBody>
      </p:sp>
      <p:sp>
        <p:nvSpPr>
          <p:cNvPr id="438" name="Google Shape;438;g3a9d183aa5f_0_41"/>
          <p:cNvSpPr/>
          <p:nvPr>
            <p:ph idx="14" type="pic"/>
          </p:nvPr>
        </p:nvSpPr>
        <p:spPr>
          <a:xfrm>
            <a:off x="622681" y="5102523"/>
            <a:ext cx="650100" cy="776700"/>
          </a:xfrm>
          <a:prstGeom prst="rect">
            <a:avLst/>
          </a:prstGeom>
          <a:noFill/>
          <a:ln>
            <a:noFill/>
          </a:ln>
        </p:spPr>
      </p:sp>
      <p:sp>
        <p:nvSpPr>
          <p:cNvPr id="439" name="Google Shape;439;g3a9d183aa5f_0_41"/>
          <p:cNvSpPr txBox="1"/>
          <p:nvPr/>
        </p:nvSpPr>
        <p:spPr>
          <a:xfrm>
            <a:off x="622675" y="1583400"/>
            <a:ext cx="1005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/>
              <a:t>Етап 2 / 2-й – 3-й місяці – Спільне проектування інноваційних рішень</a:t>
            </a:r>
            <a:endParaRPr b="1" sz="1700"/>
          </a:p>
        </p:txBody>
      </p:sp>
      <p:sp>
        <p:nvSpPr>
          <p:cNvPr id="440" name="Google Shape;440;g3a9d183aa5f_0_41"/>
          <p:cNvSpPr txBox="1"/>
          <p:nvPr>
            <p:ph idx="6" type="body"/>
          </p:nvPr>
        </p:nvSpPr>
        <p:spPr>
          <a:xfrm>
            <a:off x="2182036" y="2462718"/>
            <a:ext cx="89709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Лютий 2026 року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a9d183aa5f_0_62"/>
          <p:cNvSpPr txBox="1"/>
          <p:nvPr>
            <p:ph type="title"/>
          </p:nvPr>
        </p:nvSpPr>
        <p:spPr>
          <a:xfrm>
            <a:off x="533405" y="897088"/>
            <a:ext cx="7340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/>
              <a:t>Графік реалізації проєкту та основні види діяльності</a:t>
            </a:r>
            <a:endParaRPr sz="3000"/>
          </a:p>
        </p:txBody>
      </p:sp>
      <p:sp>
        <p:nvSpPr>
          <p:cNvPr id="446" name="Google Shape;446;g3a9d183aa5f_0_62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7" name="Google Shape;447;g3a9d183aa5f_0_62"/>
          <p:cNvSpPr txBox="1"/>
          <p:nvPr>
            <p:ph idx="4" type="body"/>
          </p:nvPr>
        </p:nvSpPr>
        <p:spPr>
          <a:xfrm>
            <a:off x="2182075" y="2767100"/>
            <a:ext cx="89709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М</a:t>
            </a:r>
            <a:r>
              <a:rPr lang="en-GB"/>
              <a:t>іжнародна навчальна поїздка до муніципалітетів ЄС проведена за участю 20 осіб (співробітників SILab, пілотних команд та представників місцевих органів влади).</a:t>
            </a:r>
            <a:endParaRPr/>
          </a:p>
        </p:txBody>
      </p:sp>
      <p:sp>
        <p:nvSpPr>
          <p:cNvPr id="448" name="Google Shape;448;g3a9d183aa5f_0_62"/>
          <p:cNvSpPr/>
          <p:nvPr>
            <p:ph idx="5" type="pic"/>
          </p:nvPr>
        </p:nvSpPr>
        <p:spPr>
          <a:xfrm>
            <a:off x="622681" y="2398185"/>
            <a:ext cx="650100" cy="7767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g3a9d183aa5f_0_62"/>
          <p:cNvSpPr txBox="1"/>
          <p:nvPr>
            <p:ph idx="6" type="body"/>
          </p:nvPr>
        </p:nvSpPr>
        <p:spPr>
          <a:xfrm>
            <a:off x="2182086" y="3816680"/>
            <a:ext cx="89709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Березень - квітень 2026 року </a:t>
            </a:r>
            <a:endParaRPr/>
          </a:p>
        </p:txBody>
      </p:sp>
      <p:sp>
        <p:nvSpPr>
          <p:cNvPr id="450" name="Google Shape;450;g3a9d183aa5f_0_62"/>
          <p:cNvSpPr txBox="1"/>
          <p:nvPr>
            <p:ph idx="7" type="body"/>
          </p:nvPr>
        </p:nvSpPr>
        <p:spPr>
          <a:xfrm>
            <a:off x="2182075" y="4037400"/>
            <a:ext cx="91107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Оголошення конкурсів рішень, в якому братимуть участь учасники хакатону. </a:t>
            </a:r>
            <a:r>
              <a:rPr lang="en-GB"/>
              <a:t>Тематичні консультації (до 3 години/команда) для всіх команд хакатону з метою покращення їхніх конкурсних пропозицій.</a:t>
            </a:r>
            <a:endParaRPr/>
          </a:p>
        </p:txBody>
      </p:sp>
      <p:sp>
        <p:nvSpPr>
          <p:cNvPr id="451" name="Google Shape;451;g3a9d183aa5f_0_62"/>
          <p:cNvSpPr/>
          <p:nvPr>
            <p:ph idx="8" type="pic"/>
          </p:nvPr>
        </p:nvSpPr>
        <p:spPr>
          <a:xfrm>
            <a:off x="622681" y="3752463"/>
            <a:ext cx="650100" cy="7767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g3a9d183aa5f_0_62"/>
          <p:cNvSpPr txBox="1"/>
          <p:nvPr>
            <p:ph idx="9" type="body"/>
          </p:nvPr>
        </p:nvSpPr>
        <p:spPr>
          <a:xfrm>
            <a:off x="2182086" y="5166740"/>
            <a:ext cx="89709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Квітень 2026 року</a:t>
            </a:r>
            <a:endParaRPr/>
          </a:p>
        </p:txBody>
      </p:sp>
      <p:sp>
        <p:nvSpPr>
          <p:cNvPr id="453" name="Google Shape;453;g3a9d183aa5f_0_62"/>
          <p:cNvSpPr txBox="1"/>
          <p:nvPr>
            <p:ph idx="13" type="body"/>
          </p:nvPr>
        </p:nvSpPr>
        <p:spPr>
          <a:xfrm>
            <a:off x="2182086" y="5387456"/>
            <a:ext cx="8970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Поглиблення знань та навичок постачальників рішень у сфері інновацій, бізнес-моделювання, вимірювання впливу та сталого розвитку.</a:t>
            </a:r>
            <a:endParaRPr/>
          </a:p>
        </p:txBody>
      </p:sp>
      <p:sp>
        <p:nvSpPr>
          <p:cNvPr id="454" name="Google Shape;454;g3a9d183aa5f_0_62"/>
          <p:cNvSpPr/>
          <p:nvPr>
            <p:ph idx="14" type="pic"/>
          </p:nvPr>
        </p:nvSpPr>
        <p:spPr>
          <a:xfrm>
            <a:off x="622681" y="5102523"/>
            <a:ext cx="650100" cy="776700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g3a9d183aa5f_0_62"/>
          <p:cNvSpPr txBox="1"/>
          <p:nvPr/>
        </p:nvSpPr>
        <p:spPr>
          <a:xfrm>
            <a:off x="622675" y="1583400"/>
            <a:ext cx="1005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/>
              <a:t>Етап 3 / 4-й – 5-й місяці –  </a:t>
            </a:r>
            <a:r>
              <a:rPr b="1" lang="en-GB" sz="1700"/>
              <a:t>Розвиток потенціалу та міжнародний обмін</a:t>
            </a:r>
            <a:endParaRPr b="1" sz="1700"/>
          </a:p>
        </p:txBody>
      </p:sp>
      <p:sp>
        <p:nvSpPr>
          <p:cNvPr id="456" name="Google Shape;456;g3a9d183aa5f_0_62"/>
          <p:cNvSpPr txBox="1"/>
          <p:nvPr>
            <p:ph idx="6" type="body"/>
          </p:nvPr>
        </p:nvSpPr>
        <p:spPr>
          <a:xfrm>
            <a:off x="2182036" y="2462718"/>
            <a:ext cx="89709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Березень 2026 року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a9d183aa5f_0_83"/>
          <p:cNvSpPr txBox="1"/>
          <p:nvPr>
            <p:ph type="title"/>
          </p:nvPr>
        </p:nvSpPr>
        <p:spPr>
          <a:xfrm>
            <a:off x="533405" y="897088"/>
            <a:ext cx="73407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/>
              <a:t>Графік реалізації проєкту та основні види діяльності</a:t>
            </a:r>
            <a:endParaRPr sz="3000"/>
          </a:p>
        </p:txBody>
      </p:sp>
      <p:sp>
        <p:nvSpPr>
          <p:cNvPr id="462" name="Google Shape;462;g3a9d183aa5f_0_83"/>
          <p:cNvSpPr txBox="1"/>
          <p:nvPr>
            <p:ph idx="12" type="sldNum"/>
          </p:nvPr>
        </p:nvSpPr>
        <p:spPr>
          <a:xfrm>
            <a:off x="533406" y="6495835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3" name="Google Shape;463;g3a9d183aa5f_0_83"/>
          <p:cNvSpPr txBox="1"/>
          <p:nvPr>
            <p:ph idx="4" type="body"/>
          </p:nvPr>
        </p:nvSpPr>
        <p:spPr>
          <a:xfrm>
            <a:off x="2182075" y="2726225"/>
            <a:ext cx="89709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Протягом трьох місяців апробовано щонайменше три інноваційних рішення (одне на громаду, з можливістю двох, якщо дозволять ресурси).</a:t>
            </a:r>
            <a:endParaRPr/>
          </a:p>
        </p:txBody>
      </p:sp>
      <p:sp>
        <p:nvSpPr>
          <p:cNvPr id="464" name="Google Shape;464;g3a9d183aa5f_0_83"/>
          <p:cNvSpPr/>
          <p:nvPr>
            <p:ph idx="5" type="pic"/>
          </p:nvPr>
        </p:nvSpPr>
        <p:spPr>
          <a:xfrm>
            <a:off x="622681" y="2398185"/>
            <a:ext cx="650100" cy="776700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Google Shape;465;g3a9d183aa5f_0_83"/>
          <p:cNvSpPr txBox="1"/>
          <p:nvPr>
            <p:ph idx="6" type="body"/>
          </p:nvPr>
        </p:nvSpPr>
        <p:spPr>
          <a:xfrm>
            <a:off x="2182086" y="3816680"/>
            <a:ext cx="89709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Квітень - травень 2026 року </a:t>
            </a:r>
            <a:endParaRPr/>
          </a:p>
        </p:txBody>
      </p:sp>
      <p:sp>
        <p:nvSpPr>
          <p:cNvPr id="466" name="Google Shape;466;g3a9d183aa5f_0_83"/>
          <p:cNvSpPr txBox="1"/>
          <p:nvPr>
            <p:ph idx="7" type="body"/>
          </p:nvPr>
        </p:nvSpPr>
        <p:spPr>
          <a:xfrm>
            <a:off x="2182036" y="4106284"/>
            <a:ext cx="8970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Кожна пілотна команда отримає 5 годин індивідуального наставництва та 5 годин бізнес-консультацій.</a:t>
            </a:r>
            <a:endParaRPr/>
          </a:p>
        </p:txBody>
      </p:sp>
      <p:sp>
        <p:nvSpPr>
          <p:cNvPr id="467" name="Google Shape;467;g3a9d183aa5f_0_83"/>
          <p:cNvSpPr/>
          <p:nvPr>
            <p:ph idx="8" type="pic"/>
          </p:nvPr>
        </p:nvSpPr>
        <p:spPr>
          <a:xfrm>
            <a:off x="622681" y="3752463"/>
            <a:ext cx="650100" cy="776700"/>
          </a:xfrm>
          <a:prstGeom prst="rect">
            <a:avLst/>
          </a:prstGeom>
          <a:noFill/>
          <a:ln>
            <a:noFill/>
          </a:ln>
        </p:spPr>
      </p:sp>
      <p:sp>
        <p:nvSpPr>
          <p:cNvPr id="468" name="Google Shape;468;g3a9d183aa5f_0_83"/>
          <p:cNvSpPr txBox="1"/>
          <p:nvPr>
            <p:ph idx="9" type="body"/>
          </p:nvPr>
        </p:nvSpPr>
        <p:spPr>
          <a:xfrm>
            <a:off x="2182086" y="5166740"/>
            <a:ext cx="89709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Травень 2026 року</a:t>
            </a:r>
            <a:endParaRPr/>
          </a:p>
        </p:txBody>
      </p:sp>
      <p:sp>
        <p:nvSpPr>
          <p:cNvPr id="469" name="Google Shape;469;g3a9d183aa5f_0_83"/>
          <p:cNvSpPr txBox="1"/>
          <p:nvPr>
            <p:ph idx="13" type="body"/>
          </p:nvPr>
        </p:nvSpPr>
        <p:spPr>
          <a:xfrm>
            <a:off x="2182086" y="5387456"/>
            <a:ext cx="89709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Забезпечено активну взаємодію зацікавлених сторін, а пілотні проекти випробувано у співпраці з місцевими органами влади, громадянським суспільством та приватним сектором.</a:t>
            </a:r>
            <a:endParaRPr/>
          </a:p>
        </p:txBody>
      </p:sp>
      <p:sp>
        <p:nvSpPr>
          <p:cNvPr id="470" name="Google Shape;470;g3a9d183aa5f_0_83"/>
          <p:cNvSpPr/>
          <p:nvPr>
            <p:ph idx="14" type="pic"/>
          </p:nvPr>
        </p:nvSpPr>
        <p:spPr>
          <a:xfrm>
            <a:off x="622681" y="5102523"/>
            <a:ext cx="650100" cy="7767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g3a9d183aa5f_0_83"/>
          <p:cNvSpPr txBox="1"/>
          <p:nvPr/>
        </p:nvSpPr>
        <p:spPr>
          <a:xfrm>
            <a:off x="622675" y="1583400"/>
            <a:ext cx="1005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/>
              <a:t>Етап 4 / 4-й – 6-й місяці –  </a:t>
            </a:r>
            <a:r>
              <a:rPr b="1" lang="en-GB" sz="1700"/>
              <a:t>Пілотне впровадження вибраних рішень</a:t>
            </a:r>
            <a:endParaRPr b="1" sz="1700"/>
          </a:p>
        </p:txBody>
      </p:sp>
      <p:sp>
        <p:nvSpPr>
          <p:cNvPr id="472" name="Google Shape;472;g3a9d183aa5f_0_83"/>
          <p:cNvSpPr txBox="1"/>
          <p:nvPr>
            <p:ph idx="6" type="body"/>
          </p:nvPr>
        </p:nvSpPr>
        <p:spPr>
          <a:xfrm>
            <a:off x="2182036" y="2462718"/>
            <a:ext cx="89709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Квітень - травень 2026 року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"/>
          <p:cNvSpPr txBox="1"/>
          <p:nvPr>
            <p:ph type="title"/>
          </p:nvPr>
        </p:nvSpPr>
        <p:spPr>
          <a:xfrm>
            <a:off x="533405" y="365126"/>
            <a:ext cx="8114200" cy="4222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en-GB"/>
              <a:t>Ролі та обов'язки</a:t>
            </a:r>
            <a:endParaRPr/>
          </a:p>
        </p:txBody>
      </p:sp>
      <p:graphicFrame>
        <p:nvGraphicFramePr>
          <p:cNvPr id="478" name="Google Shape;478;p6"/>
          <p:cNvGraphicFramePr/>
          <p:nvPr/>
        </p:nvGraphicFramePr>
        <p:xfrm>
          <a:off x="533400" y="18171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{879EF343-3869-4D2E-A9F8-0EE1E7468E6D}</a:tableStyleId>
              </a:tblPr>
              <a:tblGrid>
                <a:gridCol w="5294300"/>
                <a:gridCol w="5294300"/>
              </a:tblGrid>
              <a:tr h="914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Роль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Контакти</a:t>
                      </a:r>
                      <a:r>
                        <a:rPr lang="en-GB" sz="1800"/>
                        <a:t>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0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Анна Гулевська-Черниш, співзасновниця та голова правління </a:t>
                      </a:r>
                      <a:r>
                        <a:rPr lang="en-GB" sz="1800"/>
                        <a:t>SILab Ukraine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sng">
                          <a:solidFill>
                            <a:schemeClr val="hlink"/>
                          </a:solidFill>
                          <a:hlinkClick r:id="rId3"/>
                        </a:rPr>
                        <a:t>anna.gulevska@silabua.com</a:t>
                      </a:r>
                      <a:r>
                        <a:rPr lang="en-GB" sz="1800"/>
                        <a:t>, 095 322 51 82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80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Олена Калібаба, співзасновниця та координаторка програм SILab Ukraine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sng">
                          <a:solidFill>
                            <a:schemeClr val="hlink"/>
                          </a:solidFill>
                          <a:hlinkClick r:id="rId4"/>
                        </a:rPr>
                        <a:t>ak@silabua.com</a:t>
                      </a:r>
                      <a:r>
                        <a:rPr lang="en-GB" sz="1800"/>
                        <a:t>, 098 358 88 99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00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/>
                        <a:t>Анна Чуба, проєктна менеджерка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sng">
                          <a:solidFill>
                            <a:schemeClr val="hlink"/>
                          </a:solidFill>
                          <a:hlinkClick r:id="rId5"/>
                        </a:rPr>
                        <a:t>chuba.ua89@gmail.com</a:t>
                      </a:r>
                      <a:r>
                        <a:rPr lang="en-GB" sz="1800"/>
                        <a:t>, 096 216 01 45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00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Євгенія Уманець, бухгалтерка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sng">
                          <a:solidFill>
                            <a:schemeClr val="hlink"/>
                          </a:solidFill>
                          <a:hlinkClick r:id="rId6"/>
                        </a:rPr>
                        <a:t>evgeniia_umanets@silabua.com</a:t>
                      </a:r>
                      <a:r>
                        <a:rPr lang="en-GB" sz="1800"/>
                        <a:t>, 067 592 86 85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01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/>
                        <a:t>Василина Гаран, менеджерка з комунікацій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sng">
                          <a:solidFill>
                            <a:schemeClr val="hlink"/>
                          </a:solidFill>
                          <a:hlinkClick r:id="rId7"/>
                        </a:rPr>
                        <a:t>pr@silabua.com</a:t>
                      </a:r>
                      <a:r>
                        <a:rPr lang="en-GB" sz="1800"/>
                        <a:t>, 096 312 25 92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79" name="Google Shape;479;p6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0" name="Google Shape;480;p6"/>
          <p:cNvSpPr txBox="1"/>
          <p:nvPr>
            <p:ph idx="2" type="body"/>
          </p:nvPr>
        </p:nvSpPr>
        <p:spPr>
          <a:xfrm>
            <a:off x="533405" y="850493"/>
            <a:ext cx="8114206" cy="306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Структура команди проекту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"/>
          <p:cNvSpPr txBox="1"/>
          <p:nvPr>
            <p:ph type="title"/>
          </p:nvPr>
        </p:nvSpPr>
        <p:spPr>
          <a:xfrm>
            <a:off x="533400" y="365125"/>
            <a:ext cx="819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lang="en-GB" sz="1900"/>
              <a:t>Підготовка до фокус-груп 8.12 - Новороздільська ТГ, </a:t>
            </a:r>
            <a:endParaRPr b="0" sz="19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b="0" lang="en-GB" sz="1900"/>
              <a:t>9.12 - Бориславська ТГ  та 10.12 - Дрогобицька ТГ</a:t>
            </a:r>
            <a:endParaRPr b="0" sz="1900"/>
          </a:p>
        </p:txBody>
      </p:sp>
      <p:sp>
        <p:nvSpPr>
          <p:cNvPr id="486" name="Google Shape;486;p7"/>
          <p:cNvSpPr txBox="1"/>
          <p:nvPr>
            <p:ph idx="12" type="sldNum"/>
          </p:nvPr>
        </p:nvSpPr>
        <p:spPr>
          <a:xfrm>
            <a:off x="533406" y="6495835"/>
            <a:ext cx="468000" cy="92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7" name="Google Shape;487;p7"/>
          <p:cNvSpPr txBox="1"/>
          <p:nvPr>
            <p:ph idx="1" type="body"/>
          </p:nvPr>
        </p:nvSpPr>
        <p:spPr>
          <a:xfrm>
            <a:off x="533400" y="1454000"/>
            <a:ext cx="73407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/>
              <a:t>Яка </a:t>
            </a:r>
            <a:r>
              <a:rPr b="1" lang="en-GB"/>
              <a:t>співпраця</a:t>
            </a:r>
            <a:r>
              <a:rPr b="1" lang="en-GB"/>
              <a:t> очікується?</a:t>
            </a:r>
            <a:endParaRPr b="1"/>
          </a:p>
        </p:txBody>
      </p:sp>
      <p:sp>
        <p:nvSpPr>
          <p:cNvPr id="488" name="Google Shape;488;p7"/>
          <p:cNvSpPr txBox="1"/>
          <p:nvPr>
            <p:ph idx="3" type="body"/>
          </p:nvPr>
        </p:nvSpPr>
        <p:spPr>
          <a:xfrm>
            <a:off x="1865825" y="1938650"/>
            <a:ext cx="36948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/>
              <a:t>Залучення до пошуку </a:t>
            </a:r>
            <a:r>
              <a:rPr b="1" lang="en-GB"/>
              <a:t>приміщення</a:t>
            </a:r>
            <a:r>
              <a:rPr b="1" lang="en-GB"/>
              <a:t> для проведення трьох фокус-гурп протягом дня:</a:t>
            </a:r>
            <a:br>
              <a:rPr lang="en-GB"/>
            </a:br>
            <a:r>
              <a:rPr lang="en-GB"/>
              <a:t>1-ша фокус-група з 10.00  до 12.00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2-га фокус-група з 13.00 до 15.00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3-тя фокус-група з 16.00 до 18.00</a:t>
            </a:r>
            <a:endParaRPr/>
          </a:p>
        </p:txBody>
      </p:sp>
      <p:sp>
        <p:nvSpPr>
          <p:cNvPr id="489" name="Google Shape;489;p7"/>
          <p:cNvSpPr txBox="1"/>
          <p:nvPr>
            <p:ph idx="4" type="body"/>
          </p:nvPr>
        </p:nvSpPr>
        <p:spPr>
          <a:xfrm>
            <a:off x="1913375" y="4196041"/>
            <a:ext cx="3694945" cy="115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/>
              <a:t>Визначення зручних, оперативних каналів комунікації між громадами та командою SILab Ukraine</a:t>
            </a:r>
            <a:endParaRPr b="1"/>
          </a:p>
        </p:txBody>
      </p:sp>
      <p:sp>
        <p:nvSpPr>
          <p:cNvPr id="490" name="Google Shape;490;p7"/>
          <p:cNvSpPr txBox="1"/>
          <p:nvPr>
            <p:ph idx="5" type="body"/>
          </p:nvPr>
        </p:nvSpPr>
        <p:spPr>
          <a:xfrm>
            <a:off x="7208224" y="1800182"/>
            <a:ext cx="4620300" cy="19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/>
              <a:t>Допомога із залучення представників цільових груп для участі у фокус-групах: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1-ша фокус-група - представники органів місцевого самоврядування;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2-га фокус-група - представники роботодавців;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3-га фокус-група - представники уразливих груп, які шукають роботу, місцеві журналісти.</a:t>
            </a:r>
            <a:endParaRPr/>
          </a:p>
        </p:txBody>
      </p:sp>
      <p:sp>
        <p:nvSpPr>
          <p:cNvPr id="491" name="Google Shape;491;p7"/>
          <p:cNvSpPr txBox="1"/>
          <p:nvPr>
            <p:ph idx="6" type="body"/>
          </p:nvPr>
        </p:nvSpPr>
        <p:spPr>
          <a:xfrm>
            <a:off x="7279518" y="4196041"/>
            <a:ext cx="3881828" cy="115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/>
              <a:t>Визначення контактної особи з боку кожної ТГ для вирішення робочих питань по проєкту</a:t>
            </a:r>
            <a:endParaRPr b="1"/>
          </a:p>
        </p:txBody>
      </p:sp>
      <p:sp>
        <p:nvSpPr>
          <p:cNvPr id="492" name="Google Shape;492;p7"/>
          <p:cNvSpPr txBox="1"/>
          <p:nvPr>
            <p:ph idx="7" type="body"/>
          </p:nvPr>
        </p:nvSpPr>
        <p:spPr>
          <a:xfrm>
            <a:off x="533404" y="5828118"/>
            <a:ext cx="10627941" cy="32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GB" sz="2400"/>
              <a:t>РАДІЄМО НАШІЙ СПІВПРАЦІ!</a:t>
            </a:r>
            <a:endParaRPr b="1" sz="2400"/>
          </a:p>
        </p:txBody>
      </p:sp>
      <p:sp>
        <p:nvSpPr>
          <p:cNvPr id="493" name="Google Shape;493;p7"/>
          <p:cNvSpPr/>
          <p:nvPr>
            <p:ph idx="8" type="pic"/>
          </p:nvPr>
        </p:nvSpPr>
        <p:spPr>
          <a:xfrm>
            <a:off x="441134" y="2068541"/>
            <a:ext cx="1224000" cy="1150800"/>
          </a:xfrm>
          <a:prstGeom prst="roundRect">
            <a:avLst>
              <a:gd fmla="val 16667" name="adj"/>
            </a:avLst>
          </a:prstGeom>
          <a:noFill/>
          <a:ln cap="rnd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7"/>
          <p:cNvSpPr/>
          <p:nvPr>
            <p:ph idx="9" type="pic"/>
          </p:nvPr>
        </p:nvSpPr>
        <p:spPr>
          <a:xfrm>
            <a:off x="5856420" y="4196040"/>
            <a:ext cx="1224000" cy="1150938"/>
          </a:xfrm>
          <a:prstGeom prst="roundRect">
            <a:avLst>
              <a:gd fmla="val 16667" name="adj"/>
            </a:avLst>
          </a:prstGeom>
          <a:noFill/>
          <a:ln cap="rnd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7"/>
          <p:cNvSpPr/>
          <p:nvPr>
            <p:ph idx="13" type="pic"/>
          </p:nvPr>
        </p:nvSpPr>
        <p:spPr>
          <a:xfrm>
            <a:off x="5856420" y="1938647"/>
            <a:ext cx="1224000" cy="1150800"/>
          </a:xfrm>
          <a:prstGeom prst="roundRect">
            <a:avLst>
              <a:gd fmla="val 16667" name="adj"/>
            </a:avLst>
          </a:prstGeom>
          <a:noFill/>
          <a:ln cap="rnd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7"/>
          <p:cNvSpPr/>
          <p:nvPr>
            <p:ph idx="14" type="pic"/>
          </p:nvPr>
        </p:nvSpPr>
        <p:spPr>
          <a:xfrm>
            <a:off x="497084" y="4196040"/>
            <a:ext cx="1224000" cy="1150938"/>
          </a:xfrm>
          <a:prstGeom prst="roundRect">
            <a:avLst>
              <a:gd fmla="val 16667" name="adj"/>
            </a:avLst>
          </a:prstGeom>
          <a:noFill/>
          <a:ln cap="rnd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IZ Ukraine EN">
  <a:themeElements>
    <a:clrScheme name="GIZ UA">
      <a:dk1>
        <a:srgbClr val="000000"/>
      </a:dk1>
      <a:lt1>
        <a:srgbClr val="FFFFFF"/>
      </a:lt1>
      <a:dk2>
        <a:srgbClr val="006CD2"/>
      </a:dk2>
      <a:lt2>
        <a:srgbClr val="FFDD00"/>
      </a:lt2>
      <a:accent1>
        <a:srgbClr val="80B5E8"/>
      </a:accent1>
      <a:accent2>
        <a:srgbClr val="006CD2"/>
      </a:accent2>
      <a:accent3>
        <a:srgbClr val="FFDD00"/>
      </a:accent3>
      <a:accent4>
        <a:srgbClr val="006CD2"/>
      </a:accent4>
      <a:accent5>
        <a:srgbClr val="E2EDF7"/>
      </a:accent5>
      <a:accent6>
        <a:srgbClr val="BFBFB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2025-08-22T05:22:27Z</dcterms:created>
  <dc:creator>Sheichuk, Anastasiia GIZ UA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0x0101003A53047E797806408C3AC7ADB3B0606A</vt:lpwstr>
  </property>
  <property fmtid="{D5CDD505-2E9C-101B-9397-08002B2CF9AE}" pid="3" name="_dlc_DocIdItemGuid">
    <vt:lpwstr>d3a8cb93-4e38-43be-918e-c27ee574e7fb</vt:lpwstr>
  </property>
  <property fmtid="{D5CDD505-2E9C-101B-9397-08002B2CF9AE}" pid="4" name="RelatedOrganisations">
    <vt:lpwstr/>
  </property>
  <property fmtid="{D5CDD505-2E9C-101B-9397-08002B2CF9AE}" pid="5" name="MediaServiceImageTags">
    <vt:lpwstr/>
  </property>
  <property fmtid="{D5CDD505-2E9C-101B-9397-08002B2CF9AE}" pid="6" name="RelatedRegions">
    <vt:lpwstr/>
  </property>
  <property fmtid="{D5CDD505-2E9C-101B-9397-08002B2CF9AE}" pid="7" name="RelatedSectorNetworks">
    <vt:lpwstr/>
  </property>
  <property fmtid="{D5CDD505-2E9C-101B-9397-08002B2CF9AE}" pid="8" name="RelatedTopics">
    <vt:lpwstr/>
  </property>
  <property fmtid="{D5CDD505-2E9C-101B-9397-08002B2CF9AE}" pid="9" name="RelatedAdditionalKeywords">
    <vt:lpwstr/>
  </property>
</Properties>
</file>